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20"/>
  </p:handoutMasterIdLst>
  <p:sldIdLst>
    <p:sldId id="256" r:id="rId2"/>
    <p:sldId id="257" r:id="rId3"/>
    <p:sldId id="263" r:id="rId4"/>
    <p:sldId id="258" r:id="rId5"/>
    <p:sldId id="264" r:id="rId6"/>
    <p:sldId id="262" r:id="rId7"/>
    <p:sldId id="260" r:id="rId8"/>
    <p:sldId id="267" r:id="rId9"/>
    <p:sldId id="261" r:id="rId10"/>
    <p:sldId id="268" r:id="rId11"/>
    <p:sldId id="269" r:id="rId12"/>
    <p:sldId id="273" r:id="rId13"/>
    <p:sldId id="259" r:id="rId14"/>
    <p:sldId id="275" r:id="rId15"/>
    <p:sldId id="277" r:id="rId16"/>
    <p:sldId id="270" r:id="rId17"/>
    <p:sldId id="271" r:id="rId18"/>
    <p:sldId id="272"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7A3B7AD-428D-41C7-BE99-8AE6B85BB809}" type="datetimeFigureOut">
              <a:rPr lang="en-GB" smtClean="0"/>
              <a:t>20/11/2019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EEE8A2A-47E3-4528-A678-5448B4D21FBC}" type="slidenum">
              <a:rPr lang="en-GB" smtClean="0"/>
              <a:t>‹#›</a:t>
            </a:fld>
            <a:endParaRPr lang="en-GB"/>
          </a:p>
        </p:txBody>
      </p:sp>
    </p:spTree>
    <p:extLst>
      <p:ext uri="{BB962C8B-B14F-4D97-AF65-F5344CB8AC3E}">
        <p14:creationId xmlns:p14="http://schemas.microsoft.com/office/powerpoint/2010/main" val="4349010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11/20/2019</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11/20/2019</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11/20/2019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11/20/2019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11/20/2019</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Twinkl Cursive Looped" panose="02000000000000000000" pitchFamily="2" charset="0"/>
              </a:rPr>
              <a:t>KS2 Reading workshop</a:t>
            </a:r>
            <a:endParaRPr lang="en-GB" dirty="0">
              <a:latin typeface="Twinkl Cursive Looped" panose="02000000000000000000" pitchFamily="2" charset="0"/>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559054" y="1449387"/>
            <a:ext cx="1619250" cy="1724025"/>
          </a:xfrm>
          <a:prstGeom prst="rect">
            <a:avLst/>
          </a:prstGeom>
        </p:spPr>
      </p:pic>
      <p:pic>
        <p:nvPicPr>
          <p:cNvPr id="5" name="Picture 4"/>
          <p:cNvPicPr>
            <a:picLocks noChangeAspect="1"/>
          </p:cNvPicPr>
          <p:nvPr/>
        </p:nvPicPr>
        <p:blipFill>
          <a:blip r:embed="rId2"/>
          <a:stretch>
            <a:fillRect/>
          </a:stretch>
        </p:blipFill>
        <p:spPr>
          <a:xfrm>
            <a:off x="9116965" y="1545343"/>
            <a:ext cx="1619250" cy="1724025"/>
          </a:xfrm>
          <a:prstGeom prst="rect">
            <a:avLst/>
          </a:prstGeom>
        </p:spPr>
      </p:pic>
    </p:spTree>
    <p:extLst>
      <p:ext uri="{BB962C8B-B14F-4D97-AF65-F5344CB8AC3E}">
        <p14:creationId xmlns:p14="http://schemas.microsoft.com/office/powerpoint/2010/main" val="3561213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8105"/>
            <a:ext cx="10365458" cy="1371600"/>
          </a:xfrm>
        </p:spPr>
        <p:txBody>
          <a:bodyPr>
            <a:normAutofit fontScale="90000"/>
          </a:bodyPr>
          <a:lstStyle/>
          <a:p>
            <a:r>
              <a:rPr lang="en-GB" b="1" dirty="0" smtClean="0">
                <a:latin typeface="Twinkl Cursive Looped" panose="02000000000000000000" pitchFamily="2" charset="0"/>
              </a:rPr>
              <a:t>1. Vocabulary support. </a:t>
            </a:r>
            <a:r>
              <a:rPr lang="en-GB" b="1" dirty="0">
                <a:latin typeface="Twinkl Cursive Looped" panose="02000000000000000000" pitchFamily="2" charset="0"/>
              </a:rPr>
              <a:t>D</a:t>
            </a:r>
            <a:r>
              <a:rPr lang="en-GB" b="1" dirty="0" smtClean="0">
                <a:latin typeface="Twinkl Cursive Looped" panose="02000000000000000000" pitchFamily="2" charset="0"/>
              </a:rPr>
              <a:t>on’t be afraid of picture books in any year group!</a:t>
            </a:r>
            <a:endParaRPr lang="en-GB" b="1" dirty="0">
              <a:latin typeface="Twinkl Cursive Looped" panose="02000000000000000000" pitchFamily="2" charset="0"/>
            </a:endParaRPr>
          </a:p>
        </p:txBody>
      </p:sp>
      <p:pic>
        <p:nvPicPr>
          <p:cNvPr id="4" name="Content Placeholder 3"/>
          <p:cNvPicPr>
            <a:picLocks noGrp="1" noChangeAspect="1"/>
          </p:cNvPicPr>
          <p:nvPr>
            <p:ph sz="half" idx="1"/>
          </p:nvPr>
        </p:nvPicPr>
        <p:blipFill>
          <a:blip r:embed="rId2"/>
          <a:stretch>
            <a:fillRect/>
          </a:stretch>
        </p:blipFill>
        <p:spPr>
          <a:xfrm>
            <a:off x="959557" y="1896372"/>
            <a:ext cx="3824552" cy="4162536"/>
          </a:xfrm>
          <a:prstGeom prst="rect">
            <a:avLst/>
          </a:prstGeom>
        </p:spPr>
      </p:pic>
      <p:sp>
        <p:nvSpPr>
          <p:cNvPr id="5" name="Content Placeholder 4"/>
          <p:cNvSpPr>
            <a:spLocks noGrp="1"/>
          </p:cNvSpPr>
          <p:nvPr>
            <p:ph sz="half" idx="2"/>
          </p:nvPr>
        </p:nvSpPr>
        <p:spPr>
          <a:xfrm>
            <a:off x="6336453" y="1896372"/>
            <a:ext cx="4754880" cy="3749040"/>
          </a:xfrm>
        </p:spPr>
        <p:txBody>
          <a:bodyPr>
            <a:noAutofit/>
          </a:bodyPr>
          <a:lstStyle/>
          <a:p>
            <a:r>
              <a:rPr lang="en-GB" sz="1600" b="1" dirty="0" smtClean="0">
                <a:latin typeface="Twinkl Cursive Looped" panose="02000000000000000000" pitchFamily="2" charset="0"/>
              </a:rPr>
              <a:t>Often as the children enter Y3, it becomes a rush to move ‘up’ the spots. Children want to choose small novels over picture books, yet most picture books have a wealth of vocabulary which needs to be explored and discussed in order to be understood and enjoyed.</a:t>
            </a:r>
          </a:p>
          <a:p>
            <a:r>
              <a:rPr lang="en-GB" sz="1600" b="1" dirty="0" smtClean="0">
                <a:latin typeface="Twinkl Cursive Looped" panose="02000000000000000000" pitchFamily="2" charset="0"/>
              </a:rPr>
              <a:t>When a previous Y3 class read this with Mrs Cook, all could decode (read) most of the words and sounded fluent, yet when discussion began, it was clear that much of the vocabulary was new and the children needed support to ensure a full understanding.</a:t>
            </a:r>
          </a:p>
          <a:p>
            <a:r>
              <a:rPr lang="en-GB" sz="1600" b="1" dirty="0" smtClean="0">
                <a:latin typeface="Twinkl Cursive Looped" panose="02000000000000000000" pitchFamily="2" charset="0"/>
              </a:rPr>
              <a:t>Without this support there are very clear gaps and misunderstandings.</a:t>
            </a:r>
            <a:endParaRPr lang="en-GB" sz="1600" b="1" dirty="0">
              <a:latin typeface="Twinkl Cursive Looped" panose="02000000000000000000" pitchFamily="2" charset="0"/>
            </a:endParaRPr>
          </a:p>
        </p:txBody>
      </p:sp>
    </p:spTree>
    <p:extLst>
      <p:ext uri="{BB962C8B-B14F-4D97-AF65-F5344CB8AC3E}">
        <p14:creationId xmlns:p14="http://schemas.microsoft.com/office/powerpoint/2010/main" val="1046917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02355"/>
            <a:ext cx="10058400" cy="1371600"/>
          </a:xfrm>
        </p:spPr>
        <p:txBody>
          <a:bodyPr>
            <a:normAutofit fontScale="90000"/>
          </a:bodyPr>
          <a:lstStyle/>
          <a:p>
            <a:r>
              <a:rPr lang="en-GB" b="1" dirty="0" smtClean="0">
                <a:latin typeface="Twinkl Cursive Looped" panose="02000000000000000000" pitchFamily="2" charset="0"/>
              </a:rPr>
              <a:t>Understanding of vocabulary needs supporting at school and at home. </a:t>
            </a:r>
            <a:endParaRPr lang="en-GB" b="1" dirty="0">
              <a:latin typeface="Twinkl Cursive Looped" panose="02000000000000000000" pitchFamily="2" charset="0"/>
            </a:endParaRPr>
          </a:p>
        </p:txBody>
      </p:sp>
      <p:pic>
        <p:nvPicPr>
          <p:cNvPr id="5" name="Content Placeholder 4"/>
          <p:cNvPicPr>
            <a:picLocks noGrp="1" noChangeAspect="1"/>
          </p:cNvPicPr>
          <p:nvPr>
            <p:ph sz="half" idx="1"/>
          </p:nvPr>
        </p:nvPicPr>
        <p:blipFill>
          <a:blip r:embed="rId2"/>
          <a:stretch>
            <a:fillRect/>
          </a:stretch>
        </p:blipFill>
        <p:spPr>
          <a:xfrm>
            <a:off x="1125624" y="1873955"/>
            <a:ext cx="4134213" cy="4499919"/>
          </a:xfrm>
          <a:prstGeom prst="rect">
            <a:avLst/>
          </a:prstGeom>
        </p:spPr>
      </p:pic>
      <p:sp>
        <p:nvSpPr>
          <p:cNvPr id="4" name="Content Placeholder 3"/>
          <p:cNvSpPr>
            <a:spLocks noGrp="1"/>
          </p:cNvSpPr>
          <p:nvPr>
            <p:ph sz="half" idx="2"/>
          </p:nvPr>
        </p:nvSpPr>
        <p:spPr/>
        <p:txBody>
          <a:bodyPr/>
          <a:lstStyle/>
          <a:p>
            <a:r>
              <a:rPr lang="en-GB" sz="2000" dirty="0">
                <a:latin typeface="Twinkl Cursive Looped" panose="02000000000000000000" pitchFamily="2" charset="0"/>
              </a:rPr>
              <a:t>m</a:t>
            </a:r>
            <a:r>
              <a:rPr lang="en-GB" sz="2000" dirty="0" smtClean="0">
                <a:latin typeface="Twinkl Cursive Looped" panose="02000000000000000000" pitchFamily="2" charset="0"/>
              </a:rPr>
              <a:t>oorland</a:t>
            </a:r>
          </a:p>
          <a:p>
            <a:r>
              <a:rPr lang="en-GB" sz="2000" dirty="0">
                <a:latin typeface="Twinkl Cursive Looped" panose="02000000000000000000" pitchFamily="2" charset="0"/>
              </a:rPr>
              <a:t>h</a:t>
            </a:r>
            <a:r>
              <a:rPr lang="en-GB" sz="2000" dirty="0" smtClean="0">
                <a:latin typeface="Twinkl Cursive Looped" panose="02000000000000000000" pitchFamily="2" charset="0"/>
              </a:rPr>
              <a:t>eadland</a:t>
            </a:r>
          </a:p>
          <a:p>
            <a:r>
              <a:rPr lang="en-GB" sz="2000" dirty="0">
                <a:latin typeface="Twinkl Cursive Looped" panose="02000000000000000000" pitchFamily="2" charset="0"/>
              </a:rPr>
              <a:t>s</a:t>
            </a:r>
            <a:r>
              <a:rPr lang="en-GB" sz="2000" dirty="0" smtClean="0">
                <a:latin typeface="Twinkl Cursive Looped" panose="02000000000000000000" pitchFamily="2" charset="0"/>
              </a:rPr>
              <a:t>heltering harbours</a:t>
            </a:r>
          </a:p>
          <a:p>
            <a:r>
              <a:rPr lang="en-GB" sz="2000" dirty="0">
                <a:latin typeface="Twinkl Cursive Looped" panose="02000000000000000000" pitchFamily="2" charset="0"/>
              </a:rPr>
              <a:t>b</a:t>
            </a:r>
            <a:r>
              <a:rPr lang="en-GB" sz="2000" dirty="0" smtClean="0">
                <a:latin typeface="Twinkl Cursive Looped" panose="02000000000000000000" pitchFamily="2" charset="0"/>
              </a:rPr>
              <a:t>reakwaters</a:t>
            </a:r>
          </a:p>
          <a:p>
            <a:r>
              <a:rPr lang="en-GB" sz="2000" dirty="0" smtClean="0">
                <a:latin typeface="Twinkl Cursive Looped" panose="02000000000000000000" pitchFamily="2" charset="0"/>
              </a:rPr>
              <a:t>narrow</a:t>
            </a:r>
          </a:p>
          <a:p>
            <a:r>
              <a:rPr lang="en-GB" sz="2000" dirty="0">
                <a:latin typeface="Twinkl Cursive Looped" panose="02000000000000000000" pitchFamily="2" charset="0"/>
              </a:rPr>
              <a:t>c</a:t>
            </a:r>
            <a:r>
              <a:rPr lang="en-GB" sz="2000" dirty="0" smtClean="0">
                <a:latin typeface="Twinkl Cursive Looped" panose="02000000000000000000" pitchFamily="2" charset="0"/>
              </a:rPr>
              <a:t>ottage</a:t>
            </a:r>
          </a:p>
          <a:p>
            <a:r>
              <a:rPr lang="en-GB" sz="2000" dirty="0">
                <a:latin typeface="Twinkl Cursive Looped" panose="02000000000000000000" pitchFamily="2" charset="0"/>
              </a:rPr>
              <a:t>g</a:t>
            </a:r>
            <a:r>
              <a:rPr lang="en-GB" sz="2000" dirty="0" smtClean="0">
                <a:latin typeface="Twinkl Cursive Looped" panose="02000000000000000000" pitchFamily="2" charset="0"/>
              </a:rPr>
              <a:t>rew fond of</a:t>
            </a:r>
          </a:p>
          <a:p>
            <a:r>
              <a:rPr lang="en-GB" sz="2000" dirty="0">
                <a:latin typeface="Twinkl Cursive Looped" panose="02000000000000000000" pitchFamily="2" charset="0"/>
              </a:rPr>
              <a:t>p</a:t>
            </a:r>
            <a:r>
              <a:rPr lang="en-GB" sz="2000" dirty="0" smtClean="0">
                <a:latin typeface="Twinkl Cursive Looped" panose="02000000000000000000" pitchFamily="2" charset="0"/>
              </a:rPr>
              <a:t>atchwork</a:t>
            </a:r>
          </a:p>
          <a:p>
            <a:endParaRPr lang="en-GB" dirty="0" smtClean="0"/>
          </a:p>
          <a:p>
            <a:endParaRPr lang="en-GB" dirty="0" smtClean="0"/>
          </a:p>
          <a:p>
            <a:endParaRPr lang="en-GB" dirty="0"/>
          </a:p>
        </p:txBody>
      </p:sp>
    </p:spTree>
    <p:extLst>
      <p:ext uri="{BB962C8B-B14F-4D97-AF65-F5344CB8AC3E}">
        <p14:creationId xmlns:p14="http://schemas.microsoft.com/office/powerpoint/2010/main" val="1394245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Content Placeholder 6"/>
          <p:cNvPicPr>
            <a:picLocks noGrp="1" noChangeAspect="1"/>
          </p:cNvPicPr>
          <p:nvPr>
            <p:ph sz="half" idx="1"/>
          </p:nvPr>
        </p:nvPicPr>
        <p:blipFill>
          <a:blip r:embed="rId2"/>
          <a:stretch>
            <a:fillRect/>
          </a:stretch>
        </p:blipFill>
        <p:spPr>
          <a:xfrm>
            <a:off x="665293" y="4377072"/>
            <a:ext cx="4989376" cy="1899364"/>
          </a:xfrm>
          <a:prstGeom prst="rect">
            <a:avLst/>
          </a:prstGeom>
        </p:spPr>
      </p:pic>
      <p:sp>
        <p:nvSpPr>
          <p:cNvPr id="4" name="Content Placeholder 3"/>
          <p:cNvSpPr>
            <a:spLocks noGrp="1"/>
          </p:cNvSpPr>
          <p:nvPr>
            <p:ph sz="half" idx="2"/>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dirty="0"/>
              <a:t> </a:t>
            </a:r>
            <a:r>
              <a:rPr lang="en-GB" dirty="0" smtClean="0"/>
              <a:t>        </a:t>
            </a:r>
            <a:endParaRPr lang="en-GB" dirty="0"/>
          </a:p>
        </p:txBody>
      </p:sp>
      <p:pic>
        <p:nvPicPr>
          <p:cNvPr id="5" name="Picture 4"/>
          <p:cNvPicPr>
            <a:picLocks noChangeAspect="1"/>
          </p:cNvPicPr>
          <p:nvPr/>
        </p:nvPicPr>
        <p:blipFill>
          <a:blip r:embed="rId3"/>
          <a:stretch>
            <a:fillRect/>
          </a:stretch>
        </p:blipFill>
        <p:spPr>
          <a:xfrm>
            <a:off x="584612" y="405528"/>
            <a:ext cx="5150738" cy="3726206"/>
          </a:xfrm>
          <a:prstGeom prst="rect">
            <a:avLst/>
          </a:prstGeom>
        </p:spPr>
      </p:pic>
      <p:pic>
        <p:nvPicPr>
          <p:cNvPr id="6" name="Picture 5"/>
          <p:cNvPicPr>
            <a:picLocks noChangeAspect="1"/>
          </p:cNvPicPr>
          <p:nvPr/>
        </p:nvPicPr>
        <p:blipFill>
          <a:blip r:embed="rId4"/>
          <a:stretch>
            <a:fillRect/>
          </a:stretch>
        </p:blipFill>
        <p:spPr>
          <a:xfrm>
            <a:off x="5735350" y="405528"/>
            <a:ext cx="3963809" cy="2999470"/>
          </a:xfrm>
          <a:prstGeom prst="rect">
            <a:avLst/>
          </a:prstGeom>
        </p:spPr>
      </p:pic>
      <p:sp>
        <p:nvSpPr>
          <p:cNvPr id="8" name="TextBox 7"/>
          <p:cNvSpPr txBox="1"/>
          <p:nvPr/>
        </p:nvSpPr>
        <p:spPr>
          <a:xfrm>
            <a:off x="5735350" y="5118015"/>
            <a:ext cx="5880917" cy="923330"/>
          </a:xfrm>
          <a:prstGeom prst="rect">
            <a:avLst/>
          </a:prstGeom>
          <a:noFill/>
        </p:spPr>
        <p:txBody>
          <a:bodyPr wrap="square" rtlCol="0">
            <a:spAutoFit/>
          </a:bodyPr>
          <a:lstStyle/>
          <a:p>
            <a:r>
              <a:rPr lang="en-GB" dirty="0" smtClean="0">
                <a:latin typeface="Twinkl Cursive Looped" panose="02000000000000000000" pitchFamily="2" charset="0"/>
              </a:rPr>
              <a:t>The discussion of language and practical classroom activities enable the children to apply their knowledge and understanding in the ‘Process’ aspect of the lesson. </a:t>
            </a:r>
            <a:endParaRPr lang="en-GB" dirty="0">
              <a:latin typeface="Twinkl Cursive Looped" panose="02000000000000000000" pitchFamily="2" charset="0"/>
            </a:endParaRPr>
          </a:p>
        </p:txBody>
      </p:sp>
      <p:pic>
        <p:nvPicPr>
          <p:cNvPr id="9" name="Picture 8"/>
          <p:cNvPicPr>
            <a:picLocks noChangeAspect="1"/>
          </p:cNvPicPr>
          <p:nvPr/>
        </p:nvPicPr>
        <p:blipFill>
          <a:blip r:embed="rId5"/>
          <a:stretch>
            <a:fillRect/>
          </a:stretch>
        </p:blipFill>
        <p:spPr>
          <a:xfrm rot="5400000">
            <a:off x="8930777" y="2256320"/>
            <a:ext cx="2389583" cy="2981395"/>
          </a:xfrm>
          <a:prstGeom prst="rect">
            <a:avLst/>
          </a:prstGeom>
        </p:spPr>
      </p:pic>
    </p:spTree>
    <p:extLst>
      <p:ext uri="{BB962C8B-B14F-4D97-AF65-F5344CB8AC3E}">
        <p14:creationId xmlns:p14="http://schemas.microsoft.com/office/powerpoint/2010/main" val="3082383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Twinkl Cursive Looped" panose="02000000000000000000" pitchFamily="2" charset="0"/>
              </a:rPr>
              <a:t>Explicitly Teaching Vocabulary</a:t>
            </a:r>
            <a:endParaRPr lang="en-GB" dirty="0"/>
          </a:p>
        </p:txBody>
      </p:sp>
      <p:sp>
        <p:nvSpPr>
          <p:cNvPr id="3" name="Content Placeholder 2"/>
          <p:cNvSpPr>
            <a:spLocks noGrp="1"/>
          </p:cNvSpPr>
          <p:nvPr>
            <p:ph idx="1"/>
          </p:nvPr>
        </p:nvSpPr>
        <p:spPr/>
        <p:txBody>
          <a:bodyPr>
            <a:normAutofit/>
          </a:bodyPr>
          <a:lstStyle/>
          <a:p>
            <a:r>
              <a:rPr lang="en-GB" sz="2400" dirty="0" smtClean="0">
                <a:latin typeface="Twinkl Cursive Looped" panose="02000000000000000000" pitchFamily="2" charset="0"/>
              </a:rPr>
              <a:t>Focus word identified (topic related)</a:t>
            </a:r>
            <a:endParaRPr lang="en-GB" sz="2400" dirty="0">
              <a:latin typeface="Twinkl Cursive Looped" panose="02000000000000000000" pitchFamily="2" charset="0"/>
            </a:endParaRPr>
          </a:p>
          <a:p>
            <a:r>
              <a:rPr lang="en-GB" sz="2400" dirty="0" smtClean="0">
                <a:latin typeface="Twinkl Cursive Looped" panose="02000000000000000000" pitchFamily="2" charset="0"/>
              </a:rPr>
              <a:t>Hear the word pronounced, children repeat.</a:t>
            </a:r>
          </a:p>
          <a:p>
            <a:r>
              <a:rPr lang="en-GB" sz="2400" dirty="0" smtClean="0">
                <a:latin typeface="Twinkl Cursive Looped" panose="02000000000000000000" pitchFamily="2" charset="0"/>
              </a:rPr>
              <a:t>Clap the syllables.</a:t>
            </a:r>
          </a:p>
          <a:p>
            <a:r>
              <a:rPr lang="en-GB" sz="2400" dirty="0" smtClean="0">
                <a:latin typeface="Twinkl Cursive Looped" panose="02000000000000000000" pitchFamily="2" charset="0"/>
              </a:rPr>
              <a:t>Look at a definition, draw the meaning of the word.</a:t>
            </a:r>
          </a:p>
          <a:p>
            <a:r>
              <a:rPr lang="en-GB" sz="2400" dirty="0" smtClean="0">
                <a:latin typeface="Twinkl Cursive Looped" panose="02000000000000000000" pitchFamily="2" charset="0"/>
              </a:rPr>
              <a:t>Rewards for use in spoken language, in written work, if the children hear adults in class using it.</a:t>
            </a:r>
          </a:p>
          <a:p>
            <a:r>
              <a:rPr lang="en-GB" sz="2400" dirty="0" smtClean="0">
                <a:latin typeface="Twinkl Cursive Looped" panose="02000000000000000000" pitchFamily="2" charset="0"/>
              </a:rPr>
              <a:t>Displayed on working walls so children can refer back if needed.</a:t>
            </a:r>
            <a:endParaRPr lang="en-GB" sz="2400" dirty="0">
              <a:latin typeface="Twinkl Cursive Looped" panose="02000000000000000000" pitchFamily="2" charset="0"/>
            </a:endParaRPr>
          </a:p>
        </p:txBody>
      </p:sp>
    </p:spTree>
    <p:extLst>
      <p:ext uri="{BB962C8B-B14F-4D97-AF65-F5344CB8AC3E}">
        <p14:creationId xmlns:p14="http://schemas.microsoft.com/office/powerpoint/2010/main" val="9229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93116" y="642594"/>
            <a:ext cx="3003664" cy="3914775"/>
          </a:xfrm>
          <a:prstGeom prst="rect">
            <a:avLst/>
          </a:prstGeom>
        </p:spPr>
      </p:pic>
      <p:pic>
        <p:nvPicPr>
          <p:cNvPr id="4" name="Picture 3"/>
          <p:cNvPicPr>
            <a:picLocks noChangeAspect="1"/>
          </p:cNvPicPr>
          <p:nvPr/>
        </p:nvPicPr>
        <p:blipFill>
          <a:blip r:embed="rId3"/>
          <a:stretch>
            <a:fillRect/>
          </a:stretch>
        </p:blipFill>
        <p:spPr>
          <a:xfrm>
            <a:off x="971020" y="642594"/>
            <a:ext cx="2867025" cy="3914775"/>
          </a:xfrm>
          <a:prstGeom prst="rect">
            <a:avLst/>
          </a:prstGeom>
        </p:spPr>
      </p:pic>
      <p:pic>
        <p:nvPicPr>
          <p:cNvPr id="8" name="Picture 7"/>
          <p:cNvPicPr>
            <a:picLocks noChangeAspect="1"/>
          </p:cNvPicPr>
          <p:nvPr/>
        </p:nvPicPr>
        <p:blipFill>
          <a:blip r:embed="rId4"/>
          <a:stretch>
            <a:fillRect/>
          </a:stretch>
        </p:blipFill>
        <p:spPr>
          <a:xfrm>
            <a:off x="7551851" y="642594"/>
            <a:ext cx="3409660" cy="3921109"/>
          </a:xfrm>
          <a:prstGeom prst="rect">
            <a:avLst/>
          </a:prstGeom>
        </p:spPr>
      </p:pic>
      <p:sp>
        <p:nvSpPr>
          <p:cNvPr id="9" name="TextBox 8"/>
          <p:cNvSpPr txBox="1"/>
          <p:nvPr/>
        </p:nvSpPr>
        <p:spPr>
          <a:xfrm>
            <a:off x="971020" y="4741334"/>
            <a:ext cx="10069513" cy="1631216"/>
          </a:xfrm>
          <a:prstGeom prst="rect">
            <a:avLst/>
          </a:prstGeom>
          <a:noFill/>
        </p:spPr>
        <p:txBody>
          <a:bodyPr wrap="square" rtlCol="0">
            <a:spAutoFit/>
          </a:bodyPr>
          <a:lstStyle/>
          <a:p>
            <a:r>
              <a:rPr lang="en-GB" sz="2000" dirty="0" smtClean="0">
                <a:latin typeface="Twinkl Cursive Looped" panose="02000000000000000000" pitchFamily="2" charset="0"/>
              </a:rPr>
              <a:t>Shaun Tan’s beautifully illustrated books are fantastic especially for older Key Stage 2 children. Illustrations allow for pure engagement and enjoyment – a picture is worth a thousand words! Stimulating images promotes discussion which then allows the child to become the storyteller (visual literacy). If your child is fazed by large amounts of text or is a particularly reluctant reader, these kinds of books are a perfect starting point.</a:t>
            </a:r>
            <a:endParaRPr lang="en-GB" sz="2000" dirty="0">
              <a:latin typeface="Twinkl Cursive Looped" panose="02000000000000000000" pitchFamily="2" charset="0"/>
            </a:endParaRPr>
          </a:p>
        </p:txBody>
      </p:sp>
    </p:spTree>
    <p:extLst>
      <p:ext uri="{BB962C8B-B14F-4D97-AF65-F5344CB8AC3E}">
        <p14:creationId xmlns:p14="http://schemas.microsoft.com/office/powerpoint/2010/main" val="267622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8756" y="461970"/>
            <a:ext cx="5187244" cy="5827483"/>
          </a:xfrm>
          <a:prstGeom prst="rect">
            <a:avLst/>
          </a:prstGeom>
        </p:spPr>
      </p:pic>
      <p:sp>
        <p:nvSpPr>
          <p:cNvPr id="5" name="TextBox 4"/>
          <p:cNvSpPr txBox="1"/>
          <p:nvPr/>
        </p:nvSpPr>
        <p:spPr>
          <a:xfrm>
            <a:off x="6310489" y="1388530"/>
            <a:ext cx="4809067" cy="4154984"/>
          </a:xfrm>
          <a:prstGeom prst="rect">
            <a:avLst/>
          </a:prstGeom>
          <a:noFill/>
        </p:spPr>
        <p:txBody>
          <a:bodyPr wrap="square" rtlCol="0">
            <a:spAutoFit/>
          </a:bodyPr>
          <a:lstStyle/>
          <a:p>
            <a:r>
              <a:rPr lang="en-GB" sz="2400" dirty="0" smtClean="0">
                <a:latin typeface="Twinkl Cursive Looped" panose="02000000000000000000" pitchFamily="2" charset="0"/>
              </a:rPr>
              <a:t>Even though the text on this page is minimal, the arrangement and diminishing size of it mimics how the machine is drawing and luring Tristan in – a valuable point of discussion.</a:t>
            </a:r>
          </a:p>
          <a:p>
            <a:endParaRPr lang="en-GB" sz="2400" dirty="0">
              <a:latin typeface="Twinkl Cursive Looped" panose="02000000000000000000" pitchFamily="2" charset="0"/>
            </a:endParaRPr>
          </a:p>
          <a:p>
            <a:r>
              <a:rPr lang="en-GB" sz="2400" dirty="0" smtClean="0">
                <a:latin typeface="Twinkl Cursive Looped" panose="02000000000000000000" pitchFamily="2" charset="0"/>
              </a:rPr>
              <a:t>You have to physically bend in closer to read the very end – just like Tristan feels compelled to enter the machine.</a:t>
            </a:r>
            <a:endParaRPr lang="en-GB" sz="2400" dirty="0">
              <a:latin typeface="Twinkl Cursive Looped" panose="02000000000000000000" pitchFamily="2" charset="0"/>
            </a:endParaRPr>
          </a:p>
        </p:txBody>
      </p:sp>
    </p:spTree>
    <p:extLst>
      <p:ext uri="{BB962C8B-B14F-4D97-AF65-F5344CB8AC3E}">
        <p14:creationId xmlns:p14="http://schemas.microsoft.com/office/powerpoint/2010/main" val="148198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winkl Cursive Looped" panose="02000000000000000000" pitchFamily="2" charset="0"/>
              </a:rPr>
              <a:t>2. Asking effective questions</a:t>
            </a:r>
            <a:endParaRPr lang="en-GB" b="1" dirty="0">
              <a:latin typeface="Twinkl Cursive Looped" panose="02000000000000000000" pitchFamily="2" charset="0"/>
            </a:endParaRPr>
          </a:p>
        </p:txBody>
      </p:sp>
      <p:sp>
        <p:nvSpPr>
          <p:cNvPr id="3" name="Content Placeholder 2"/>
          <p:cNvSpPr>
            <a:spLocks noGrp="1"/>
          </p:cNvSpPr>
          <p:nvPr>
            <p:ph idx="1"/>
          </p:nvPr>
        </p:nvSpPr>
        <p:spPr/>
        <p:txBody>
          <a:bodyPr>
            <a:normAutofit/>
          </a:bodyPr>
          <a:lstStyle/>
          <a:p>
            <a:r>
              <a:rPr lang="en-GB" sz="2400" dirty="0" smtClean="0">
                <a:latin typeface="Twinkl Cursive Looped" panose="02000000000000000000" pitchFamily="2" charset="0"/>
              </a:rPr>
              <a:t>Your parent handout booklet has lots of different questions to help you effectively question your child. In order to have good comprehension skills, your child needs to develop their ability to respond to all of these:</a:t>
            </a:r>
          </a:p>
          <a:p>
            <a:endParaRPr lang="en-GB" sz="2400" dirty="0">
              <a:latin typeface="Twinkl Cursive Looped" panose="02000000000000000000" pitchFamily="2" charset="0"/>
            </a:endParaRPr>
          </a:p>
          <a:p>
            <a:endParaRPr lang="en-GB" sz="2400" dirty="0" smtClean="0">
              <a:latin typeface="Twinkl Cursive Looped" panose="02000000000000000000" pitchFamily="2" charset="0"/>
            </a:endParaRPr>
          </a:p>
          <a:p>
            <a:pPr marL="0" indent="0">
              <a:buNone/>
            </a:pPr>
            <a:r>
              <a:rPr lang="en-GB" sz="2400" dirty="0" smtClean="0">
                <a:latin typeface="Twinkl Cursive Looped" panose="02000000000000000000" pitchFamily="2" charset="0"/>
              </a:rPr>
              <a:t>                 </a:t>
            </a:r>
            <a:r>
              <a:rPr lang="en-GB" sz="2400" b="1" dirty="0" smtClean="0">
                <a:latin typeface="Twinkl Cursive Looped" panose="02000000000000000000" pitchFamily="2" charset="0"/>
              </a:rPr>
              <a:t>Literal                 Inference            Deduction / Opinion</a:t>
            </a:r>
            <a:endParaRPr lang="en-GB" sz="2400" dirty="0" smtClean="0">
              <a:latin typeface="Twinkl Cursive Looped" panose="02000000000000000000" pitchFamily="2" charset="0"/>
            </a:endParaRPr>
          </a:p>
          <a:p>
            <a:endParaRPr lang="en-GB" sz="2800" dirty="0">
              <a:latin typeface="Twinkl Cursive Looped" panose="02000000000000000000" pitchFamily="2" charset="0"/>
            </a:endParaRPr>
          </a:p>
        </p:txBody>
      </p:sp>
      <p:pic>
        <p:nvPicPr>
          <p:cNvPr id="4" name="Picture 3"/>
          <p:cNvPicPr>
            <a:picLocks noChangeAspect="1"/>
          </p:cNvPicPr>
          <p:nvPr/>
        </p:nvPicPr>
        <p:blipFill>
          <a:blip r:embed="rId2"/>
          <a:stretch>
            <a:fillRect/>
          </a:stretch>
        </p:blipFill>
        <p:spPr>
          <a:xfrm>
            <a:off x="2628900" y="3380455"/>
            <a:ext cx="6934200" cy="809625"/>
          </a:xfrm>
          <a:prstGeom prst="rect">
            <a:avLst/>
          </a:prstGeom>
        </p:spPr>
      </p:pic>
      <p:sp>
        <p:nvSpPr>
          <p:cNvPr id="5" name="TextBox 4"/>
          <p:cNvSpPr txBox="1"/>
          <p:nvPr/>
        </p:nvSpPr>
        <p:spPr>
          <a:xfrm>
            <a:off x="2483556" y="4789395"/>
            <a:ext cx="1501422" cy="646331"/>
          </a:xfrm>
          <a:prstGeom prst="rect">
            <a:avLst/>
          </a:prstGeom>
          <a:noFill/>
        </p:spPr>
        <p:txBody>
          <a:bodyPr wrap="square" rtlCol="0">
            <a:spAutoFit/>
          </a:bodyPr>
          <a:lstStyle/>
          <a:p>
            <a:pPr algn="ctr"/>
            <a:r>
              <a:rPr lang="en-GB" b="1" dirty="0" smtClean="0">
                <a:latin typeface="Twinkl Cursive Looped" panose="02000000000000000000" pitchFamily="2" charset="0"/>
              </a:rPr>
              <a:t>Looking and</a:t>
            </a:r>
          </a:p>
          <a:p>
            <a:pPr algn="ctr"/>
            <a:r>
              <a:rPr lang="en-GB" b="1" dirty="0" smtClean="0">
                <a:latin typeface="Twinkl Cursive Looped" panose="02000000000000000000" pitchFamily="2" charset="0"/>
              </a:rPr>
              <a:t>finding</a:t>
            </a:r>
            <a:endParaRPr lang="en-GB" b="1" dirty="0">
              <a:latin typeface="Twinkl Cursive Looped" panose="02000000000000000000" pitchFamily="2" charset="0"/>
            </a:endParaRPr>
          </a:p>
        </p:txBody>
      </p:sp>
      <p:sp>
        <p:nvSpPr>
          <p:cNvPr id="6" name="TextBox 5"/>
          <p:cNvSpPr txBox="1"/>
          <p:nvPr/>
        </p:nvSpPr>
        <p:spPr>
          <a:xfrm>
            <a:off x="5017911" y="4697062"/>
            <a:ext cx="1501422" cy="1477328"/>
          </a:xfrm>
          <a:prstGeom prst="rect">
            <a:avLst/>
          </a:prstGeom>
          <a:noFill/>
        </p:spPr>
        <p:txBody>
          <a:bodyPr wrap="square" rtlCol="0">
            <a:spAutoFit/>
          </a:bodyPr>
          <a:lstStyle/>
          <a:p>
            <a:pPr algn="ctr"/>
            <a:r>
              <a:rPr lang="en-GB" b="1" dirty="0" smtClean="0">
                <a:latin typeface="Twinkl Cursive Looped" panose="02000000000000000000" pitchFamily="2" charset="0"/>
              </a:rPr>
              <a:t>The clue question – reading between the lines</a:t>
            </a:r>
            <a:endParaRPr lang="en-GB" b="1" dirty="0">
              <a:latin typeface="Twinkl Cursive Looped" panose="02000000000000000000" pitchFamily="2" charset="0"/>
            </a:endParaRPr>
          </a:p>
        </p:txBody>
      </p:sp>
      <p:sp>
        <p:nvSpPr>
          <p:cNvPr id="7" name="TextBox 6"/>
          <p:cNvSpPr txBox="1"/>
          <p:nvPr/>
        </p:nvSpPr>
        <p:spPr>
          <a:xfrm>
            <a:off x="7552265" y="4789394"/>
            <a:ext cx="2494845" cy="1200329"/>
          </a:xfrm>
          <a:prstGeom prst="rect">
            <a:avLst/>
          </a:prstGeom>
          <a:noFill/>
        </p:spPr>
        <p:txBody>
          <a:bodyPr wrap="square" rtlCol="0">
            <a:spAutoFit/>
          </a:bodyPr>
          <a:lstStyle/>
          <a:p>
            <a:pPr algn="ctr"/>
            <a:r>
              <a:rPr lang="en-GB" b="1" dirty="0" smtClean="0">
                <a:latin typeface="Twinkl Cursive Looped" panose="02000000000000000000" pitchFamily="2" charset="0"/>
              </a:rPr>
              <a:t>Goes beyond the text – making connections to known facts / general knowledge</a:t>
            </a:r>
          </a:p>
        </p:txBody>
      </p:sp>
    </p:spTree>
    <p:extLst>
      <p:ext uri="{BB962C8B-B14F-4D97-AF65-F5344CB8AC3E}">
        <p14:creationId xmlns:p14="http://schemas.microsoft.com/office/powerpoint/2010/main" val="4021482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winkl Cursive Looped" panose="02000000000000000000" pitchFamily="2" charset="0"/>
              </a:rPr>
              <a:t>3. Making reading enjoyable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876330">
            <a:off x="807154" y="2201333"/>
            <a:ext cx="4970558" cy="2795939"/>
          </a:xfrm>
        </p:spPr>
      </p:pic>
      <p:sp>
        <p:nvSpPr>
          <p:cNvPr id="6" name="TextBox 5"/>
          <p:cNvSpPr txBox="1"/>
          <p:nvPr/>
        </p:nvSpPr>
        <p:spPr>
          <a:xfrm>
            <a:off x="6412089" y="1712879"/>
            <a:ext cx="4538134"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Twinkl Cursive Looped" panose="02000000000000000000" pitchFamily="2" charset="0"/>
              </a:rPr>
              <a:t>Join and visit a library.</a:t>
            </a:r>
          </a:p>
          <a:p>
            <a:pPr marL="285750" indent="-285750">
              <a:buFont typeface="Arial" panose="020B0604020202020204" pitchFamily="34" charset="0"/>
              <a:buChar char="•"/>
            </a:pPr>
            <a:r>
              <a:rPr lang="en-GB" sz="2400" dirty="0" smtClean="0">
                <a:latin typeface="Twinkl Cursive Looped" panose="02000000000000000000" pitchFamily="2" charset="0"/>
              </a:rPr>
              <a:t>Enjoy a wide range of reading materials: books, picture books (all ages!), newspapers, magazines, E-books and audio books.</a:t>
            </a:r>
          </a:p>
          <a:p>
            <a:pPr marL="285750" indent="-285750">
              <a:buFont typeface="Arial" panose="020B0604020202020204" pitchFamily="34" charset="0"/>
              <a:buChar char="•"/>
            </a:pPr>
            <a:r>
              <a:rPr lang="en-GB" sz="2400" dirty="0" smtClean="0">
                <a:latin typeface="Twinkl Cursive Looped" panose="02000000000000000000" pitchFamily="2" charset="0"/>
              </a:rPr>
              <a:t>Take it in turns reading – your child to you and also vice versa – this helps to model correct expression and allows for the discussion of vocabulary.</a:t>
            </a:r>
            <a:endParaRPr lang="en-GB" sz="2400" dirty="0">
              <a:latin typeface="Twinkl Cursive Looped" panose="02000000000000000000" pitchFamily="2" charset="0"/>
            </a:endParaRPr>
          </a:p>
        </p:txBody>
      </p:sp>
      <p:pic>
        <p:nvPicPr>
          <p:cNvPr id="3" name="Picture 2"/>
          <p:cNvPicPr>
            <a:picLocks noChangeAspect="1"/>
          </p:cNvPicPr>
          <p:nvPr/>
        </p:nvPicPr>
        <p:blipFill>
          <a:blip r:embed="rId3"/>
          <a:stretch>
            <a:fillRect/>
          </a:stretch>
        </p:blipFill>
        <p:spPr>
          <a:xfrm>
            <a:off x="3927982" y="4285896"/>
            <a:ext cx="2268611" cy="1913805"/>
          </a:xfrm>
          <a:prstGeom prst="rect">
            <a:avLst/>
          </a:prstGeom>
        </p:spPr>
      </p:pic>
    </p:spTree>
    <p:extLst>
      <p:ext uri="{BB962C8B-B14F-4D97-AF65-F5344CB8AC3E}">
        <p14:creationId xmlns:p14="http://schemas.microsoft.com/office/powerpoint/2010/main" val="2521509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8089" y="1403209"/>
            <a:ext cx="10058400" cy="3931920"/>
          </a:xfrm>
        </p:spPr>
        <p:txBody>
          <a:bodyPr>
            <a:normAutofit/>
          </a:bodyPr>
          <a:lstStyle/>
          <a:p>
            <a:pPr algn="ctr"/>
            <a:r>
              <a:rPr lang="en-GB" sz="4400" dirty="0" smtClean="0">
                <a:latin typeface="Twinkl Cursive Looped" panose="02000000000000000000" pitchFamily="2" charset="0"/>
              </a:rPr>
              <a:t>Thank you for your time.</a:t>
            </a:r>
          </a:p>
          <a:p>
            <a:pPr algn="ctr"/>
            <a:endParaRPr lang="en-GB" sz="2400" dirty="0" smtClean="0">
              <a:latin typeface="Twinkl Cursive Looped" panose="02000000000000000000" pitchFamily="2" charset="0"/>
            </a:endParaRPr>
          </a:p>
          <a:p>
            <a:pPr algn="ctr"/>
            <a:r>
              <a:rPr lang="en-GB" sz="2400" dirty="0" smtClean="0">
                <a:latin typeface="Twinkl Cursive Looped" panose="02000000000000000000" pitchFamily="2" charset="0"/>
              </a:rPr>
              <a:t>If you have any questions, please feel free to come and chat to us or email the office to forward on to Mrs Harris, Miss Bailey, Miss Matthews or Mrs Cook:</a:t>
            </a:r>
          </a:p>
          <a:p>
            <a:pPr algn="ctr"/>
            <a:endParaRPr lang="en-GB" sz="2400" dirty="0" smtClean="0">
              <a:latin typeface="Twinkl Cursive Looped" panose="02000000000000000000" pitchFamily="2" charset="0"/>
            </a:endParaRPr>
          </a:p>
          <a:p>
            <a:pPr algn="ctr"/>
            <a:r>
              <a:rPr lang="en-GB" sz="3600" dirty="0" smtClean="0">
                <a:latin typeface="Twinkl Cursive Looped" panose="02000000000000000000" pitchFamily="2" charset="0"/>
              </a:rPr>
              <a:t>info@parkhouse.derbyshire.sch.uk</a:t>
            </a:r>
            <a:endParaRPr lang="en-GB" sz="3600" dirty="0">
              <a:latin typeface="Twinkl Cursive Looped" panose="02000000000000000000" pitchFamily="2" charset="0"/>
            </a:endParaRPr>
          </a:p>
        </p:txBody>
      </p:sp>
      <p:pic>
        <p:nvPicPr>
          <p:cNvPr id="4" name="Picture 3"/>
          <p:cNvPicPr>
            <a:picLocks noChangeAspect="1"/>
          </p:cNvPicPr>
          <p:nvPr/>
        </p:nvPicPr>
        <p:blipFill>
          <a:blip r:embed="rId2"/>
          <a:stretch>
            <a:fillRect/>
          </a:stretch>
        </p:blipFill>
        <p:spPr>
          <a:xfrm>
            <a:off x="610787" y="4147431"/>
            <a:ext cx="1861480" cy="1981929"/>
          </a:xfrm>
          <a:prstGeom prst="rect">
            <a:avLst/>
          </a:prstGeom>
        </p:spPr>
      </p:pic>
    </p:spTree>
    <p:extLst>
      <p:ext uri="{BB962C8B-B14F-4D97-AF65-F5344CB8AC3E}">
        <p14:creationId xmlns:p14="http://schemas.microsoft.com/office/powerpoint/2010/main" val="3023875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31520"/>
            <a:ext cx="10058400" cy="1371600"/>
          </a:xfrm>
        </p:spPr>
        <p:txBody>
          <a:bodyPr/>
          <a:lstStyle/>
          <a:p>
            <a:pPr algn="ctr"/>
            <a:r>
              <a:rPr lang="en-GB" b="1" u="sng" dirty="0" smtClean="0">
                <a:latin typeface="Twinkl Cursive Looped" panose="02000000000000000000" pitchFamily="2" charset="0"/>
              </a:rPr>
              <a:t>Aims</a:t>
            </a:r>
            <a:endParaRPr lang="en-GB" b="1" u="sng" dirty="0">
              <a:latin typeface="Twinkl Cursive Looped" panose="02000000000000000000" pitchFamily="2" charset="0"/>
            </a:endParaRPr>
          </a:p>
        </p:txBody>
      </p:sp>
      <p:sp>
        <p:nvSpPr>
          <p:cNvPr id="3" name="Content Placeholder 2"/>
          <p:cNvSpPr>
            <a:spLocks noGrp="1"/>
          </p:cNvSpPr>
          <p:nvPr>
            <p:ph idx="1"/>
          </p:nvPr>
        </p:nvSpPr>
        <p:spPr>
          <a:xfrm>
            <a:off x="976488" y="1775742"/>
            <a:ext cx="10058400" cy="3931920"/>
          </a:xfrm>
        </p:spPr>
        <p:txBody>
          <a:bodyPr>
            <a:normAutofit fontScale="92500" lnSpcReduction="10000"/>
          </a:bodyPr>
          <a:lstStyle/>
          <a:p>
            <a:pPr marL="0" indent="0" algn="ctr">
              <a:buNone/>
            </a:pPr>
            <a:endParaRPr lang="en-GB" dirty="0" smtClean="0"/>
          </a:p>
          <a:p>
            <a:pPr algn="ctr"/>
            <a:r>
              <a:rPr lang="en-GB" sz="2800" b="1" dirty="0" smtClean="0">
                <a:latin typeface="Twinkl Cursive Looped" panose="02000000000000000000" pitchFamily="2" charset="0"/>
              </a:rPr>
              <a:t>What have we achieved as a school?</a:t>
            </a:r>
          </a:p>
          <a:p>
            <a:pPr algn="ctr"/>
            <a:r>
              <a:rPr lang="en-GB" sz="2800" b="1" dirty="0" smtClean="0">
                <a:latin typeface="Twinkl Cursive Looped" panose="02000000000000000000" pitchFamily="2" charset="0"/>
              </a:rPr>
              <a:t>What are the raised expectations?</a:t>
            </a:r>
          </a:p>
          <a:p>
            <a:pPr algn="ctr"/>
            <a:r>
              <a:rPr lang="en-GB" sz="2800" b="1" dirty="0" smtClean="0">
                <a:latin typeface="Twinkl Cursive Looped" panose="02000000000000000000" pitchFamily="2" charset="0"/>
              </a:rPr>
              <a:t>How does knowledge of vocabulary impact upon reading?</a:t>
            </a:r>
          </a:p>
          <a:p>
            <a:pPr algn="ctr"/>
            <a:r>
              <a:rPr lang="en-GB" sz="2800" b="1" dirty="0" smtClean="0">
                <a:latin typeface="Twinkl Cursive Looped" panose="02000000000000000000" pitchFamily="2" charset="0"/>
              </a:rPr>
              <a:t>How do we teach your child to read and develop their comprehension? How do we assess reading?</a:t>
            </a:r>
          </a:p>
          <a:p>
            <a:pPr algn="ctr"/>
            <a:r>
              <a:rPr lang="en-GB" sz="2800" b="1" dirty="0" smtClean="0">
                <a:latin typeface="Twinkl Cursive Looped" panose="02000000000000000000" pitchFamily="2" charset="0"/>
              </a:rPr>
              <a:t>How can I support my child to develop their reading and comprehension at home?</a:t>
            </a:r>
          </a:p>
          <a:p>
            <a:pPr algn="ctr"/>
            <a:r>
              <a:rPr lang="en-GB" sz="2800" b="1" dirty="0" smtClean="0">
                <a:latin typeface="Twinkl Cursive Looped" panose="02000000000000000000" pitchFamily="2" charset="0"/>
              </a:rPr>
              <a:t>Q&amp;A</a:t>
            </a:r>
            <a:endParaRPr lang="en-GB" sz="2800" b="1" dirty="0">
              <a:latin typeface="Twinkl Cursive Looped" panose="02000000000000000000" pitchFamily="2" charset="0"/>
            </a:endParaRPr>
          </a:p>
        </p:txBody>
      </p:sp>
    </p:spTree>
    <p:extLst>
      <p:ext uri="{BB962C8B-B14F-4D97-AF65-F5344CB8AC3E}">
        <p14:creationId xmlns:p14="http://schemas.microsoft.com/office/powerpoint/2010/main" val="670727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Twinkl Cursive Looped" panose="02000000000000000000" pitchFamily="2" charset="0"/>
              </a:rPr>
              <a:t>Where are we as a school?</a:t>
            </a:r>
            <a:endParaRPr lang="en-GB" dirty="0"/>
          </a:p>
        </p:txBody>
      </p:sp>
      <p:sp>
        <p:nvSpPr>
          <p:cNvPr id="3" name="Content Placeholder 2"/>
          <p:cNvSpPr>
            <a:spLocks noGrp="1"/>
          </p:cNvSpPr>
          <p:nvPr>
            <p:ph idx="1"/>
          </p:nvPr>
        </p:nvSpPr>
        <p:spPr/>
        <p:txBody>
          <a:bodyPr>
            <a:normAutofit/>
          </a:bodyPr>
          <a:lstStyle/>
          <a:p>
            <a:r>
              <a:rPr lang="en-GB" sz="2800" dirty="0" smtClean="0">
                <a:latin typeface="Twinkl Cursive Looped" panose="02000000000000000000" pitchFamily="2" charset="0"/>
              </a:rPr>
              <a:t>2016 – 2017 – 77.4% of children ‘expected’ standard or better</a:t>
            </a:r>
          </a:p>
          <a:p>
            <a:r>
              <a:rPr lang="en-GB" sz="2800" dirty="0" smtClean="0">
                <a:latin typeface="Twinkl Cursive Looped" panose="02000000000000000000" pitchFamily="2" charset="0"/>
              </a:rPr>
              <a:t>2017 – 2018 – 61.3% </a:t>
            </a:r>
            <a:r>
              <a:rPr lang="en-GB" sz="2800" dirty="0">
                <a:latin typeface="Twinkl Cursive Looped" panose="02000000000000000000" pitchFamily="2" charset="0"/>
              </a:rPr>
              <a:t>of children ‘expected’ standard or </a:t>
            </a:r>
            <a:r>
              <a:rPr lang="en-GB" sz="2800" dirty="0" smtClean="0">
                <a:latin typeface="Twinkl Cursive Looped" panose="02000000000000000000" pitchFamily="2" charset="0"/>
              </a:rPr>
              <a:t>better</a:t>
            </a:r>
          </a:p>
          <a:p>
            <a:r>
              <a:rPr lang="en-GB" sz="2800" dirty="0">
                <a:latin typeface="Twinkl Cursive Looped" panose="02000000000000000000" pitchFamily="2" charset="0"/>
              </a:rPr>
              <a:t>2018 – 2019 – 59.4% of </a:t>
            </a:r>
            <a:r>
              <a:rPr lang="en-GB" sz="2800" dirty="0" smtClean="0">
                <a:latin typeface="Twinkl Cursive Looped" panose="02000000000000000000" pitchFamily="2" charset="0"/>
              </a:rPr>
              <a:t>children ‘expected</a:t>
            </a:r>
            <a:r>
              <a:rPr lang="en-GB" sz="2800" dirty="0">
                <a:latin typeface="Twinkl Cursive Looped" panose="02000000000000000000" pitchFamily="2" charset="0"/>
              </a:rPr>
              <a:t>’ standard or better</a:t>
            </a:r>
          </a:p>
        </p:txBody>
      </p:sp>
    </p:spTree>
    <p:extLst>
      <p:ext uri="{BB962C8B-B14F-4D97-AF65-F5344CB8AC3E}">
        <p14:creationId xmlns:p14="http://schemas.microsoft.com/office/powerpoint/2010/main" val="4081652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Twinkl Cursive Looped" panose="02000000000000000000" pitchFamily="2" charset="0"/>
              </a:rPr>
              <a:t>Raised Expectations – Test Content</a:t>
            </a:r>
            <a:endParaRPr lang="en-GB" b="1" u="sng" dirty="0">
              <a:latin typeface="Twinkl Cursive Looped" panose="02000000000000000000" pitchFamily="2" charset="0"/>
            </a:endParaRPr>
          </a:p>
        </p:txBody>
      </p:sp>
      <p:sp>
        <p:nvSpPr>
          <p:cNvPr id="3" name="Content Placeholder 2"/>
          <p:cNvSpPr>
            <a:spLocks noGrp="1"/>
          </p:cNvSpPr>
          <p:nvPr>
            <p:ph idx="1"/>
          </p:nvPr>
        </p:nvSpPr>
        <p:spPr>
          <a:xfrm>
            <a:off x="1066800" y="2014194"/>
            <a:ext cx="10058400" cy="3931920"/>
          </a:xfrm>
        </p:spPr>
        <p:txBody>
          <a:bodyPr>
            <a:normAutofit fontScale="92500" lnSpcReduction="10000"/>
          </a:bodyPr>
          <a:lstStyle/>
          <a:p>
            <a:r>
              <a:rPr lang="en-GB" sz="2800" dirty="0" smtClean="0">
                <a:latin typeface="Twinkl Cursive Looped" panose="02000000000000000000" pitchFamily="2" charset="0"/>
              </a:rPr>
              <a:t>The English reading test now has a greater focus on fictional texts.</a:t>
            </a:r>
          </a:p>
          <a:p>
            <a:r>
              <a:rPr lang="en-GB" sz="2800" dirty="0" smtClean="0">
                <a:latin typeface="Twinkl Cursive Looped" panose="02000000000000000000" pitchFamily="2" charset="0"/>
              </a:rPr>
              <a:t>Three texts are given, progressing in length and difficulty. Children are given one hour to read and complete questions.</a:t>
            </a:r>
          </a:p>
          <a:p>
            <a:r>
              <a:rPr lang="en-GB" sz="2800" dirty="0" smtClean="0">
                <a:latin typeface="Twinkl Cursive Looped" panose="02000000000000000000" pitchFamily="2" charset="0"/>
              </a:rPr>
              <a:t>The combined word count of the three texts in May 2019 was 2,168. This is the longest a SAT paper has ever been and is just shy of the 2,300 maximum word limit set by the government. </a:t>
            </a:r>
          </a:p>
          <a:p>
            <a:r>
              <a:rPr lang="en-GB" sz="2800" dirty="0" smtClean="0">
                <a:latin typeface="Twinkl Cursive Looped" panose="02000000000000000000" pitchFamily="2" charset="0"/>
              </a:rPr>
              <a:t>If a child has an average reading rate of </a:t>
            </a:r>
            <a:r>
              <a:rPr lang="en-GB" sz="2800" b="1" dirty="0" smtClean="0">
                <a:latin typeface="Twinkl Cursive Looped" panose="02000000000000000000" pitchFamily="2" charset="0"/>
              </a:rPr>
              <a:t>90 words per minute</a:t>
            </a:r>
            <a:r>
              <a:rPr lang="en-GB" sz="2800" dirty="0" smtClean="0">
                <a:latin typeface="Twinkl Cursive Looped" panose="02000000000000000000" pitchFamily="2" charset="0"/>
              </a:rPr>
              <a:t>, this means that by the time they had read the entire test paper, they only have </a:t>
            </a:r>
            <a:r>
              <a:rPr lang="en-GB" sz="2800" b="1" dirty="0" smtClean="0">
                <a:latin typeface="Twinkl Cursive Looped" panose="02000000000000000000" pitchFamily="2" charset="0"/>
              </a:rPr>
              <a:t>one minute </a:t>
            </a:r>
            <a:r>
              <a:rPr lang="en-GB" sz="2800" dirty="0" smtClean="0">
                <a:latin typeface="Twinkl Cursive Looped" panose="02000000000000000000" pitchFamily="2" charset="0"/>
              </a:rPr>
              <a:t>to answer each question.</a:t>
            </a:r>
            <a:endParaRPr lang="en-GB" sz="2800" dirty="0">
              <a:latin typeface="Twinkl Cursive Looped" panose="02000000000000000000" pitchFamily="2" charset="0"/>
            </a:endParaRPr>
          </a:p>
        </p:txBody>
      </p:sp>
    </p:spTree>
    <p:extLst>
      <p:ext uri="{BB962C8B-B14F-4D97-AF65-F5344CB8AC3E}">
        <p14:creationId xmlns:p14="http://schemas.microsoft.com/office/powerpoint/2010/main" val="245176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Twinkl Cursive Looped" panose="02000000000000000000" pitchFamily="2" charset="0"/>
              </a:rPr>
              <a:t>How We </a:t>
            </a:r>
            <a:r>
              <a:rPr lang="en-GB" b="1" u="sng" dirty="0">
                <a:latin typeface="Twinkl Cursive Looped" panose="02000000000000000000" pitchFamily="2" charset="0"/>
              </a:rPr>
              <a:t>I</a:t>
            </a:r>
            <a:r>
              <a:rPr lang="en-GB" b="1" u="sng" dirty="0" smtClean="0">
                <a:latin typeface="Twinkl Cursive Looped" panose="02000000000000000000" pitchFamily="2" charset="0"/>
              </a:rPr>
              <a:t>dentify Gaps</a:t>
            </a:r>
            <a:endParaRPr lang="en-GB" b="1" u="sng" dirty="0">
              <a:latin typeface="Twinkl Cursive Looped" panose="02000000000000000000" pitchFamily="2" charset="0"/>
            </a:endParaRPr>
          </a:p>
        </p:txBody>
      </p:sp>
      <p:sp>
        <p:nvSpPr>
          <p:cNvPr id="3" name="Content Placeholder 2"/>
          <p:cNvSpPr>
            <a:spLocks noGrp="1"/>
          </p:cNvSpPr>
          <p:nvPr>
            <p:ph idx="1"/>
          </p:nvPr>
        </p:nvSpPr>
        <p:spPr>
          <a:xfrm>
            <a:off x="1066800" y="1798320"/>
            <a:ext cx="10058400" cy="3931920"/>
          </a:xfrm>
        </p:spPr>
        <p:txBody>
          <a:bodyPr>
            <a:normAutofit fontScale="92500"/>
          </a:bodyPr>
          <a:lstStyle/>
          <a:p>
            <a:r>
              <a:rPr lang="en-GB" sz="2400" dirty="0" smtClean="0">
                <a:latin typeface="Twinkl Cursive Looped" panose="02000000000000000000" pitchFamily="2" charset="0"/>
              </a:rPr>
              <a:t>When children enter Year 3, they already have a score received at the end of KS1. They are assessed again at the start of the year to ensure they are still working at this level.</a:t>
            </a:r>
          </a:p>
          <a:p>
            <a:r>
              <a:rPr lang="en-GB" sz="2400" dirty="0">
                <a:latin typeface="Twinkl Cursive Looped" panose="02000000000000000000" pitchFamily="2" charset="0"/>
              </a:rPr>
              <a:t>C</a:t>
            </a:r>
            <a:r>
              <a:rPr lang="en-GB" sz="2400" dirty="0" smtClean="0">
                <a:latin typeface="Twinkl Cursive Looped" panose="02000000000000000000" pitchFamily="2" charset="0"/>
              </a:rPr>
              <a:t>hildren who have read continuously over the summer holidays will have an increased reading speed and will be able to access the texts of their year group easier – fluency and speed is a barrier to understanding.</a:t>
            </a:r>
          </a:p>
          <a:p>
            <a:r>
              <a:rPr lang="en-GB" sz="2400" dirty="0" smtClean="0">
                <a:latin typeface="Twinkl Cursive Looped" panose="02000000000000000000" pitchFamily="2" charset="0"/>
              </a:rPr>
              <a:t>Children are formally assessed by the teacher a total of three times over the year. Not only does this provide us with an ability to identify gaps in understanding and speed of reading, but also gets children used to the style of questioning they will face in subsequent years. </a:t>
            </a:r>
          </a:p>
          <a:p>
            <a:endParaRPr lang="en-GB" sz="2400" dirty="0">
              <a:latin typeface="Twinkl Cursive Looped" panose="02000000000000000000" pitchFamily="2" charset="0"/>
            </a:endParaRPr>
          </a:p>
        </p:txBody>
      </p:sp>
    </p:spTree>
    <p:extLst>
      <p:ext uri="{BB962C8B-B14F-4D97-AF65-F5344CB8AC3E}">
        <p14:creationId xmlns:p14="http://schemas.microsoft.com/office/powerpoint/2010/main" val="284802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smtClean="0">
                <a:latin typeface="Twinkl Cursive Looped" panose="02000000000000000000" pitchFamily="2" charset="0"/>
              </a:rPr>
              <a:t>How We </a:t>
            </a:r>
            <a:r>
              <a:rPr lang="en-GB" b="1" u="sng" dirty="0">
                <a:latin typeface="Twinkl Cursive Looped" panose="02000000000000000000" pitchFamily="2" charset="0"/>
              </a:rPr>
              <a:t>A</a:t>
            </a:r>
            <a:r>
              <a:rPr lang="en-GB" b="1" u="sng" dirty="0" smtClean="0">
                <a:latin typeface="Twinkl Cursive Looped" panose="02000000000000000000" pitchFamily="2" charset="0"/>
              </a:rPr>
              <a:t>re </a:t>
            </a:r>
            <a:r>
              <a:rPr lang="en-GB" b="1" u="sng" dirty="0">
                <a:latin typeface="Twinkl Cursive Looped" panose="02000000000000000000" pitchFamily="2" charset="0"/>
              </a:rPr>
              <a:t>T</a:t>
            </a:r>
            <a:r>
              <a:rPr lang="en-GB" b="1" u="sng" dirty="0" smtClean="0">
                <a:latin typeface="Twinkl Cursive Looped" panose="02000000000000000000" pitchFamily="2" charset="0"/>
              </a:rPr>
              <a:t>rying </a:t>
            </a:r>
            <a:r>
              <a:rPr lang="en-GB" b="1" u="sng" dirty="0">
                <a:latin typeface="Twinkl Cursive Looped" panose="02000000000000000000" pitchFamily="2" charset="0"/>
              </a:rPr>
              <a:t>T</a:t>
            </a:r>
            <a:r>
              <a:rPr lang="en-GB" b="1" u="sng" dirty="0" smtClean="0">
                <a:latin typeface="Twinkl Cursive Looped" panose="02000000000000000000" pitchFamily="2" charset="0"/>
              </a:rPr>
              <a:t>o ‘</a:t>
            </a:r>
            <a:r>
              <a:rPr lang="en-GB" b="1" u="sng" dirty="0">
                <a:latin typeface="Twinkl Cursive Looped" panose="02000000000000000000" pitchFamily="2" charset="0"/>
              </a:rPr>
              <a:t>B</a:t>
            </a:r>
            <a:r>
              <a:rPr lang="en-GB" b="1" u="sng" dirty="0" smtClean="0">
                <a:latin typeface="Twinkl Cursive Looped" panose="02000000000000000000" pitchFamily="2" charset="0"/>
              </a:rPr>
              <a:t>ridge the Gaps’</a:t>
            </a:r>
            <a:endParaRPr lang="en-GB" dirty="0"/>
          </a:p>
        </p:txBody>
      </p:sp>
      <p:sp>
        <p:nvSpPr>
          <p:cNvPr id="3" name="Content Placeholder 2"/>
          <p:cNvSpPr>
            <a:spLocks noGrp="1"/>
          </p:cNvSpPr>
          <p:nvPr>
            <p:ph idx="1"/>
          </p:nvPr>
        </p:nvSpPr>
        <p:spPr/>
        <p:txBody>
          <a:bodyPr>
            <a:normAutofit fontScale="85000" lnSpcReduction="10000"/>
          </a:bodyPr>
          <a:lstStyle/>
          <a:p>
            <a:r>
              <a:rPr lang="en-GB" sz="2800" dirty="0" smtClean="0">
                <a:latin typeface="Twinkl Cursive Looped" panose="02000000000000000000" pitchFamily="2" charset="0"/>
              </a:rPr>
              <a:t>Promote a love of reading by the use of termly raffle draws and the ‘Golden Ticket’ scheme.</a:t>
            </a:r>
          </a:p>
          <a:p>
            <a:r>
              <a:rPr lang="en-GB" sz="2800" dirty="0" smtClean="0">
                <a:latin typeface="Twinkl Cursive Looped" panose="02000000000000000000" pitchFamily="2" charset="0"/>
              </a:rPr>
              <a:t>Use of the </a:t>
            </a:r>
            <a:r>
              <a:rPr lang="en-GB" sz="2800" dirty="0" err="1" smtClean="0">
                <a:latin typeface="Twinkl Cursive Looped" panose="02000000000000000000" pitchFamily="2" charset="0"/>
              </a:rPr>
              <a:t>Lexia</a:t>
            </a:r>
            <a:r>
              <a:rPr lang="en-GB" sz="2800" dirty="0" smtClean="0">
                <a:latin typeface="Twinkl Cursive Looped" panose="02000000000000000000" pitchFamily="2" charset="0"/>
              </a:rPr>
              <a:t> programme to support (where appropriate, based on need).</a:t>
            </a:r>
          </a:p>
          <a:p>
            <a:r>
              <a:rPr lang="en-GB" sz="2800" dirty="0" smtClean="0">
                <a:latin typeface="Twinkl Cursive Looped" panose="02000000000000000000" pitchFamily="2" charset="0"/>
              </a:rPr>
              <a:t>Extra fluency reading groups with TA or other adults (based on need).</a:t>
            </a:r>
          </a:p>
          <a:p>
            <a:r>
              <a:rPr lang="en-GB" sz="2800" dirty="0" smtClean="0">
                <a:latin typeface="Twinkl Cursive Looped" panose="02000000000000000000" pitchFamily="2" charset="0"/>
              </a:rPr>
              <a:t>Buddy Reading to be started in January (initially Y2/Y5 classes).</a:t>
            </a:r>
          </a:p>
          <a:p>
            <a:r>
              <a:rPr lang="en-GB" sz="2800" dirty="0" smtClean="0">
                <a:latin typeface="Twinkl Cursive Looped" panose="02000000000000000000" pitchFamily="2" charset="0"/>
              </a:rPr>
              <a:t>Read Theory comprehension homework (where appropriate).</a:t>
            </a:r>
          </a:p>
          <a:p>
            <a:r>
              <a:rPr lang="en-GB" sz="2800" dirty="0" smtClean="0">
                <a:latin typeface="Twinkl Cursive Looped" panose="02000000000000000000" pitchFamily="2" charset="0"/>
              </a:rPr>
              <a:t>Whole class reading (more on this later).</a:t>
            </a:r>
          </a:p>
          <a:p>
            <a:r>
              <a:rPr lang="en-GB" sz="2800" dirty="0" smtClean="0">
                <a:latin typeface="Twinkl Cursive Looped" panose="02000000000000000000" pitchFamily="2" charset="0"/>
              </a:rPr>
              <a:t>Explicit teaching of vocabulary.</a:t>
            </a:r>
          </a:p>
          <a:p>
            <a:endParaRPr lang="en-GB" sz="2800" dirty="0" smtClean="0">
              <a:latin typeface="Twinkl Cursive Looped" panose="02000000000000000000" pitchFamily="2" charset="0"/>
            </a:endParaRPr>
          </a:p>
          <a:p>
            <a:endParaRPr lang="en-GB" sz="2800" dirty="0">
              <a:latin typeface="Twinkl Cursive Looped" panose="02000000000000000000" pitchFamily="2" charset="0"/>
            </a:endParaRPr>
          </a:p>
        </p:txBody>
      </p:sp>
    </p:spTree>
    <p:extLst>
      <p:ext uri="{BB962C8B-B14F-4D97-AF65-F5344CB8AC3E}">
        <p14:creationId xmlns:p14="http://schemas.microsoft.com/office/powerpoint/2010/main" val="216136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u="sng" dirty="0" smtClean="0">
                <a:latin typeface="Twinkl Cursive Looped" panose="02000000000000000000" pitchFamily="2" charset="0"/>
              </a:rPr>
              <a:t>How do we teach your child to read and develop their comprehension at KS2?</a:t>
            </a:r>
            <a:endParaRPr lang="en-GB" sz="4000" b="1" u="sng" dirty="0">
              <a:latin typeface="Twinkl Cursive Looped" panose="02000000000000000000" pitchFamily="2" charset="0"/>
            </a:endParaRPr>
          </a:p>
        </p:txBody>
      </p:sp>
      <p:sp>
        <p:nvSpPr>
          <p:cNvPr id="3" name="Content Placeholder 2"/>
          <p:cNvSpPr>
            <a:spLocks noGrp="1"/>
          </p:cNvSpPr>
          <p:nvPr>
            <p:ph idx="1"/>
          </p:nvPr>
        </p:nvSpPr>
        <p:spPr>
          <a:xfrm>
            <a:off x="1066800" y="2014194"/>
            <a:ext cx="10058400" cy="3931920"/>
          </a:xfrm>
        </p:spPr>
        <p:txBody>
          <a:bodyPr/>
          <a:lstStyle/>
          <a:p>
            <a:pPr marL="0" indent="0" algn="ctr">
              <a:buNone/>
            </a:pPr>
            <a:r>
              <a:rPr lang="en-GB" sz="2800" b="1" u="sng" dirty="0" smtClean="0">
                <a:latin typeface="Twinkl Cursive Looped" panose="02000000000000000000" pitchFamily="2" charset="0"/>
              </a:rPr>
              <a:t>Whole Class Reading</a:t>
            </a:r>
          </a:p>
          <a:p>
            <a:pPr marL="0" indent="0" algn="ctr">
              <a:buNone/>
            </a:pPr>
            <a:endParaRPr lang="en-GB" sz="2800" b="1" u="sng" dirty="0" smtClean="0">
              <a:latin typeface="Twinkl Cursive Looped" panose="02000000000000000000" pitchFamily="2" charset="0"/>
            </a:endParaRPr>
          </a:p>
          <a:p>
            <a:pPr marL="0" indent="0" algn="ctr">
              <a:buNone/>
            </a:pPr>
            <a:r>
              <a:rPr lang="en-GB" sz="2400" dirty="0" smtClean="0">
                <a:latin typeface="Twinkl Cursive Looped" panose="02000000000000000000" pitchFamily="2" charset="0"/>
              </a:rPr>
              <a:t>Maximises time spent on quality discussion and analysis of text.</a:t>
            </a:r>
          </a:p>
          <a:p>
            <a:pPr marL="0" indent="0" algn="ctr">
              <a:buNone/>
            </a:pPr>
            <a:r>
              <a:rPr lang="en-GB" sz="2400" dirty="0" smtClean="0">
                <a:latin typeface="Twinkl Cursive Looped" panose="02000000000000000000" pitchFamily="2" charset="0"/>
              </a:rPr>
              <a:t>Children have the opportunity to hear correct fluency and punctuation modelled to them. Children do also read aloud / independently.</a:t>
            </a:r>
          </a:p>
          <a:p>
            <a:pPr marL="0" indent="0" algn="ctr">
              <a:buNone/>
            </a:pPr>
            <a:endParaRPr lang="en-GB" sz="2400" dirty="0">
              <a:latin typeface="Twinkl Cursive Looped" panose="02000000000000000000" pitchFamily="2" charset="0"/>
            </a:endParaRPr>
          </a:p>
          <a:p>
            <a:pPr marL="0" indent="0" algn="ctr">
              <a:buNone/>
            </a:pPr>
            <a:r>
              <a:rPr lang="en-GB" sz="2400" b="1" dirty="0" smtClean="0">
                <a:latin typeface="Twinkl Cursive Looped" panose="02000000000000000000" pitchFamily="2" charset="0"/>
              </a:rPr>
              <a:t>Prepare – Read / React – Explore – Process</a:t>
            </a:r>
          </a:p>
          <a:p>
            <a:pPr marL="0" indent="0" algn="ctr">
              <a:buNone/>
            </a:pPr>
            <a:endParaRPr lang="en-GB" sz="2400" dirty="0" smtClean="0">
              <a:latin typeface="Twinkl Cursive Looped" panose="02000000000000000000" pitchFamily="2" charset="0"/>
            </a:endParaRPr>
          </a:p>
          <a:p>
            <a:pPr marL="0" indent="0" algn="ctr">
              <a:buNone/>
            </a:pPr>
            <a:endParaRPr lang="en-GB" sz="2400" dirty="0">
              <a:latin typeface="Twinkl Cursive Looped" panose="02000000000000000000" pitchFamily="2" charset="0"/>
            </a:endParaRPr>
          </a:p>
        </p:txBody>
      </p:sp>
    </p:spTree>
    <p:extLst>
      <p:ext uri="{BB962C8B-B14F-4D97-AF65-F5344CB8AC3E}">
        <p14:creationId xmlns:p14="http://schemas.microsoft.com/office/powerpoint/2010/main" val="3828700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smtClean="0">
                <a:latin typeface="Twinkl Cursive Looped" panose="02000000000000000000" pitchFamily="2" charset="0"/>
              </a:rPr>
              <a:t>What Level Should Your Child Be Working At?</a:t>
            </a:r>
            <a:endParaRPr lang="en-GB" b="1" u="sng" dirty="0">
              <a:latin typeface="Twinkl Cursive Looped" panose="02000000000000000000"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427110"/>
            <a:ext cx="3711578" cy="3537419"/>
          </a:xfrm>
        </p:spPr>
      </p:pic>
      <p:pic>
        <p:nvPicPr>
          <p:cNvPr id="4" name="Picture 3"/>
          <p:cNvPicPr>
            <a:picLocks noChangeAspect="1"/>
          </p:cNvPicPr>
          <p:nvPr/>
        </p:nvPicPr>
        <p:blipFill>
          <a:blip r:embed="rId3"/>
          <a:stretch>
            <a:fillRect/>
          </a:stretch>
        </p:blipFill>
        <p:spPr>
          <a:xfrm>
            <a:off x="1298222" y="1770448"/>
            <a:ext cx="2980266" cy="4194082"/>
          </a:xfrm>
          <a:prstGeom prst="rect">
            <a:avLst/>
          </a:prstGeom>
        </p:spPr>
      </p:pic>
    </p:spTree>
    <p:extLst>
      <p:ext uri="{BB962C8B-B14F-4D97-AF65-F5344CB8AC3E}">
        <p14:creationId xmlns:p14="http://schemas.microsoft.com/office/powerpoint/2010/main" val="52240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u="sng" dirty="0">
                <a:latin typeface="Twinkl Cursive Looped" panose="02000000000000000000" pitchFamily="2" charset="0"/>
              </a:rPr>
              <a:t>How </a:t>
            </a:r>
            <a:r>
              <a:rPr lang="en-GB" sz="4200" b="1" u="sng" dirty="0" smtClean="0">
                <a:latin typeface="Twinkl Cursive Looped" panose="02000000000000000000" pitchFamily="2" charset="0"/>
              </a:rPr>
              <a:t>can I support my child </a:t>
            </a:r>
            <a:r>
              <a:rPr lang="en-GB" sz="4200" b="1" u="sng" dirty="0">
                <a:latin typeface="Twinkl Cursive Looped" panose="02000000000000000000" pitchFamily="2" charset="0"/>
              </a:rPr>
              <a:t>to </a:t>
            </a:r>
            <a:r>
              <a:rPr lang="en-GB" sz="4200" b="1" u="sng" dirty="0" smtClean="0">
                <a:latin typeface="Twinkl Cursive Looped" panose="02000000000000000000" pitchFamily="2" charset="0"/>
              </a:rPr>
              <a:t>develop their reading and comprehension skills?</a:t>
            </a:r>
            <a:endParaRPr lang="en-GB" sz="4200" dirty="0"/>
          </a:p>
        </p:txBody>
      </p:sp>
      <p:sp>
        <p:nvSpPr>
          <p:cNvPr id="3" name="Content Placeholder 2"/>
          <p:cNvSpPr>
            <a:spLocks noGrp="1"/>
          </p:cNvSpPr>
          <p:nvPr>
            <p:ph idx="1"/>
          </p:nvPr>
        </p:nvSpPr>
        <p:spPr/>
        <p:txBody>
          <a:bodyPr>
            <a:normAutofit/>
          </a:bodyPr>
          <a:lstStyle/>
          <a:p>
            <a:r>
              <a:rPr lang="en-GB" sz="2800" dirty="0" smtClean="0">
                <a:latin typeface="Twinkl Cursive Looped" panose="02000000000000000000" pitchFamily="2" charset="0"/>
              </a:rPr>
              <a:t>Essentially, there has to be a strong partnership between home and school. </a:t>
            </a:r>
          </a:p>
          <a:p>
            <a:r>
              <a:rPr lang="en-GB" sz="2800" dirty="0" smtClean="0">
                <a:latin typeface="Twinkl Cursive Looped" panose="02000000000000000000" pitchFamily="2" charset="0"/>
              </a:rPr>
              <a:t>Reading skills are not taught after your child leaves Primary school. It is expected that children can read fluently and understand what they have written.</a:t>
            </a:r>
          </a:p>
          <a:p>
            <a:r>
              <a:rPr lang="en-GB" sz="2800" dirty="0" smtClean="0">
                <a:latin typeface="Twinkl Cursive Looped" panose="02000000000000000000" pitchFamily="2" charset="0"/>
              </a:rPr>
              <a:t>If your child is saying their book is too boring, do they actually understand it? Check the understanding of the vocabulary.</a:t>
            </a:r>
          </a:p>
          <a:p>
            <a:endParaRPr lang="en-GB" sz="3600" dirty="0">
              <a:latin typeface="Twinkl Cursive Looped" panose="02000000000000000000" pitchFamily="2" charset="0"/>
            </a:endParaRPr>
          </a:p>
        </p:txBody>
      </p:sp>
    </p:spTree>
    <p:extLst>
      <p:ext uri="{BB962C8B-B14F-4D97-AF65-F5344CB8AC3E}">
        <p14:creationId xmlns:p14="http://schemas.microsoft.com/office/powerpoint/2010/main" val="3518813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384</TotalTime>
  <Words>1162</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Garamond</vt:lpstr>
      <vt:lpstr>Twinkl Cursive Looped</vt:lpstr>
      <vt:lpstr>Savon</vt:lpstr>
      <vt:lpstr>KS2 Reading workshop</vt:lpstr>
      <vt:lpstr>Aims</vt:lpstr>
      <vt:lpstr>Where are we as a school?</vt:lpstr>
      <vt:lpstr>Raised Expectations – Test Content</vt:lpstr>
      <vt:lpstr>How We Identify Gaps</vt:lpstr>
      <vt:lpstr>How We Are Trying To ‘Bridge the Gaps’</vt:lpstr>
      <vt:lpstr>How do we teach your child to read and develop their comprehension at KS2?</vt:lpstr>
      <vt:lpstr>What Level Should Your Child Be Working At?</vt:lpstr>
      <vt:lpstr>How can I support my child to develop their reading and comprehension skills?</vt:lpstr>
      <vt:lpstr>1. Vocabulary support. Don’t be afraid of picture books in any year group!</vt:lpstr>
      <vt:lpstr>Understanding of vocabulary needs supporting at school and at home. </vt:lpstr>
      <vt:lpstr>PowerPoint Presentation</vt:lpstr>
      <vt:lpstr>Explicitly Teaching Vocabulary</vt:lpstr>
      <vt:lpstr>PowerPoint Presentation</vt:lpstr>
      <vt:lpstr>PowerPoint Presentation</vt:lpstr>
      <vt:lpstr>2. Asking effective questions</vt:lpstr>
      <vt:lpstr>3. Making reading enjoyable</vt:lpstr>
      <vt:lpstr>PowerPoint Presentation</vt:lpstr>
    </vt:vector>
  </TitlesOfParts>
  <Company>Park House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Reading workshop</dc:title>
  <dc:creator>Isobel Bailey</dc:creator>
  <cp:lastModifiedBy>Isobel Bailey</cp:lastModifiedBy>
  <cp:revision>80</cp:revision>
  <cp:lastPrinted>2019-11-20T14:16:33Z</cp:lastPrinted>
  <dcterms:created xsi:type="dcterms:W3CDTF">2019-11-13T09:15:34Z</dcterms:created>
  <dcterms:modified xsi:type="dcterms:W3CDTF">2019-11-20T17:03:47Z</dcterms:modified>
</cp:coreProperties>
</file>