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03" r:id="rId5"/>
    <p:sldId id="256" r:id="rId6"/>
    <p:sldId id="301" r:id="rId7"/>
    <p:sldId id="378" r:id="rId8"/>
    <p:sldId id="404" r:id="rId9"/>
    <p:sldId id="366" r:id="rId10"/>
    <p:sldId id="418" r:id="rId11"/>
    <p:sldId id="417" r:id="rId12"/>
    <p:sldId id="408" r:id="rId13"/>
    <p:sldId id="410" r:id="rId14"/>
    <p:sldId id="411" r:id="rId15"/>
    <p:sldId id="368" r:id="rId16"/>
    <p:sldId id="412" r:id="rId17"/>
    <p:sldId id="314" r:id="rId18"/>
    <p:sldId id="413" r:id="rId19"/>
    <p:sldId id="380" r:id="rId20"/>
    <p:sldId id="414" r:id="rId21"/>
    <p:sldId id="415" r:id="rId22"/>
    <p:sldId id="355" r:id="rId23"/>
    <p:sldId id="41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1B2E8"/>
    <a:srgbClr val="CC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F2B24-36C7-40A0-8084-F767B0B2DD74}" v="30" dt="2019-06-03T12:09:19.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85" d="100"/>
          <a:sy n="85"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erkeley" userId="3518c4a0-5c99-4880-b127-cb60ccf11a39" providerId="ADAL" clId="{3C13637A-D0F2-43C8-BDAD-CB7F17B04A80}"/>
  </pc:docChgLst>
  <pc:docChgLst>
    <pc:chgData name="Liz Axup" userId="f0cf2359-c867-42e7-8ac2-6b3e19dcb7ab" providerId="ADAL" clId="{C6610BAA-65C8-4A45-A77E-706E5349AE91}"/>
  </pc:docChgLst>
  <pc:docChgLst>
    <pc:chgData name="Davina Szilvasy" userId="59fb472d-eed4-4f11-9686-c2c8db02a2cd" providerId="ADAL" clId="{012F2B24-36C7-40A0-8084-F767B0B2DD74}"/>
    <pc:docChg chg="undo custSel addSld delSld modSld sldOrd">
      <pc:chgData name="Davina Szilvasy" userId="59fb472d-eed4-4f11-9686-c2c8db02a2cd" providerId="ADAL" clId="{012F2B24-36C7-40A0-8084-F767B0B2DD74}" dt="2019-06-03T12:09:19.800" v="45" actId="207"/>
      <pc:docMkLst>
        <pc:docMk/>
      </pc:docMkLst>
      <pc:sldChg chg="modSp">
        <pc:chgData name="Davina Szilvasy" userId="59fb472d-eed4-4f11-9686-c2c8db02a2cd" providerId="ADAL" clId="{012F2B24-36C7-40A0-8084-F767B0B2DD74}" dt="2019-06-03T12:07:45.259" v="32" actId="20577"/>
        <pc:sldMkLst>
          <pc:docMk/>
          <pc:sldMk cId="3855900595" sldId="301"/>
        </pc:sldMkLst>
        <pc:spChg chg="mod">
          <ac:chgData name="Davina Szilvasy" userId="59fb472d-eed4-4f11-9686-c2c8db02a2cd" providerId="ADAL" clId="{012F2B24-36C7-40A0-8084-F767B0B2DD74}" dt="2019-06-03T12:07:45.259" v="32" actId="20577"/>
          <ac:spMkLst>
            <pc:docMk/>
            <pc:sldMk cId="3855900595" sldId="301"/>
            <ac:spMk id="19" creationId="{5252A847-DE45-4FA3-A1F8-EEBEB845FF8E}"/>
          </ac:spMkLst>
        </pc:spChg>
      </pc:sldChg>
      <pc:sldChg chg="addSp delSp modSp ord">
        <pc:chgData name="Davina Szilvasy" userId="59fb472d-eed4-4f11-9686-c2c8db02a2cd" providerId="ADAL" clId="{012F2B24-36C7-40A0-8084-F767B0B2DD74}" dt="2019-06-03T12:04:02.849" v="21"/>
        <pc:sldMkLst>
          <pc:docMk/>
          <pc:sldMk cId="4279940302" sldId="366"/>
        </pc:sldMkLst>
        <pc:spChg chg="add">
          <ac:chgData name="Davina Szilvasy" userId="59fb472d-eed4-4f11-9686-c2c8db02a2cd" providerId="ADAL" clId="{012F2B24-36C7-40A0-8084-F767B0B2DD74}" dt="2019-06-03T12:04:02.849" v="21"/>
          <ac:spMkLst>
            <pc:docMk/>
            <pc:sldMk cId="4279940302" sldId="366"/>
            <ac:spMk id="10" creationId="{A5C0626F-9A0A-4109-8A65-4739FD11050B}"/>
          </ac:spMkLst>
        </pc:spChg>
        <pc:spChg chg="mod">
          <ac:chgData name="Davina Szilvasy" userId="59fb472d-eed4-4f11-9686-c2c8db02a2cd" providerId="ADAL" clId="{012F2B24-36C7-40A0-8084-F767B0B2DD74}" dt="2019-06-03T12:03:56.752" v="20"/>
          <ac:spMkLst>
            <pc:docMk/>
            <pc:sldMk cId="4279940302" sldId="366"/>
            <ac:spMk id="19" creationId="{5252A847-DE45-4FA3-A1F8-EEBEB845FF8E}"/>
          </ac:spMkLst>
        </pc:spChg>
        <pc:graphicFrameChg chg="del">
          <ac:chgData name="Davina Szilvasy" userId="59fb472d-eed4-4f11-9686-c2c8db02a2cd" providerId="ADAL" clId="{012F2B24-36C7-40A0-8084-F767B0B2DD74}" dt="2019-06-03T12:03:42.811" v="17" actId="478"/>
          <ac:graphicFrameMkLst>
            <pc:docMk/>
            <pc:sldMk cId="4279940302" sldId="366"/>
            <ac:graphicFrameMk id="9" creationId="{3648A228-460F-42AB-B3FC-3C0B4694FDC7}"/>
          </ac:graphicFrameMkLst>
        </pc:graphicFrameChg>
      </pc:sldChg>
      <pc:sldChg chg="modSp">
        <pc:chgData name="Davina Szilvasy" userId="59fb472d-eed4-4f11-9686-c2c8db02a2cd" providerId="ADAL" clId="{012F2B24-36C7-40A0-8084-F767B0B2DD74}" dt="2019-06-03T12:06:21.135" v="31" actId="207"/>
        <pc:sldMkLst>
          <pc:docMk/>
          <pc:sldMk cId="802257978" sldId="380"/>
        </pc:sldMkLst>
        <pc:spChg chg="mod">
          <ac:chgData name="Davina Szilvasy" userId="59fb472d-eed4-4f11-9686-c2c8db02a2cd" providerId="ADAL" clId="{012F2B24-36C7-40A0-8084-F767B0B2DD74}" dt="2019-06-03T12:06:21.135" v="31" actId="207"/>
          <ac:spMkLst>
            <pc:docMk/>
            <pc:sldMk cId="802257978" sldId="380"/>
            <ac:spMk id="12" creationId="{22E3FB10-D7E6-435E-BC0B-8E327B544C5A}"/>
          </ac:spMkLst>
        </pc:spChg>
      </pc:sldChg>
      <pc:sldChg chg="addSp delSp">
        <pc:chgData name="Davina Szilvasy" userId="59fb472d-eed4-4f11-9686-c2c8db02a2cd" providerId="ADAL" clId="{012F2B24-36C7-40A0-8084-F767B0B2DD74}" dt="2019-06-03T12:00:49.995" v="1"/>
        <pc:sldMkLst>
          <pc:docMk/>
          <pc:sldMk cId="3015944949" sldId="403"/>
        </pc:sldMkLst>
        <pc:picChg chg="add">
          <ac:chgData name="Davina Szilvasy" userId="59fb472d-eed4-4f11-9686-c2c8db02a2cd" providerId="ADAL" clId="{012F2B24-36C7-40A0-8084-F767B0B2DD74}" dt="2019-06-03T12:00:49.995" v="1"/>
          <ac:picMkLst>
            <pc:docMk/>
            <pc:sldMk cId="3015944949" sldId="403"/>
            <ac:picMk id="7" creationId="{D08F9CF5-FA39-4059-A2E8-3D118E1C4D0A}"/>
          </ac:picMkLst>
        </pc:picChg>
        <pc:picChg chg="del">
          <ac:chgData name="Davina Szilvasy" userId="59fb472d-eed4-4f11-9686-c2c8db02a2cd" providerId="ADAL" clId="{012F2B24-36C7-40A0-8084-F767B0B2DD74}" dt="2019-06-03T12:00:07.848" v="0" actId="478"/>
          <ac:picMkLst>
            <pc:docMk/>
            <pc:sldMk cId="3015944949" sldId="403"/>
            <ac:picMk id="8" creationId="{6398566C-C335-4996-89FF-1CEC4DF328F4}"/>
          </ac:picMkLst>
        </pc:picChg>
      </pc:sldChg>
      <pc:sldChg chg="addSp delSp del">
        <pc:chgData name="Davina Szilvasy" userId="59fb472d-eed4-4f11-9686-c2c8db02a2cd" providerId="ADAL" clId="{012F2B24-36C7-40A0-8084-F767B0B2DD74}" dt="2019-06-03T12:04:06.555" v="22" actId="2696"/>
        <pc:sldMkLst>
          <pc:docMk/>
          <pc:sldMk cId="3202447052" sldId="406"/>
        </pc:sldMkLst>
        <pc:spChg chg="add del">
          <ac:chgData name="Davina Szilvasy" userId="59fb472d-eed4-4f11-9686-c2c8db02a2cd" providerId="ADAL" clId="{012F2B24-36C7-40A0-8084-F767B0B2DD74}" dt="2019-06-03T12:03:31.417" v="16" actId="478"/>
          <ac:spMkLst>
            <pc:docMk/>
            <pc:sldMk cId="3202447052" sldId="406"/>
            <ac:spMk id="10" creationId="{DE1A3E83-7ED1-4D4F-B0E6-C7DA90CD759D}"/>
          </ac:spMkLst>
        </pc:spChg>
      </pc:sldChg>
      <pc:sldChg chg="modSp del">
        <pc:chgData name="Davina Szilvasy" userId="59fb472d-eed4-4f11-9686-c2c8db02a2cd" providerId="ADAL" clId="{012F2B24-36C7-40A0-8084-F767B0B2DD74}" dt="2019-06-03T12:04:21.875" v="26" actId="2696"/>
        <pc:sldMkLst>
          <pc:docMk/>
          <pc:sldMk cId="2116652927" sldId="407"/>
        </pc:sldMkLst>
        <pc:picChg chg="mod">
          <ac:chgData name="Davina Szilvasy" userId="59fb472d-eed4-4f11-9686-c2c8db02a2cd" providerId="ADAL" clId="{012F2B24-36C7-40A0-8084-F767B0B2DD74}" dt="2019-06-03T12:02:33.548" v="3" actId="1076"/>
          <ac:picMkLst>
            <pc:docMk/>
            <pc:sldMk cId="2116652927" sldId="407"/>
            <ac:picMk id="8" creationId="{D9426B6B-94AA-4D9B-BC63-8F0BC9ED5115}"/>
          </ac:picMkLst>
        </pc:picChg>
      </pc:sldChg>
      <pc:sldChg chg="modSp">
        <pc:chgData name="Davina Szilvasy" userId="59fb472d-eed4-4f11-9686-c2c8db02a2cd" providerId="ADAL" clId="{012F2B24-36C7-40A0-8084-F767B0B2DD74}" dt="2019-06-03T12:08:13.815" v="37"/>
        <pc:sldMkLst>
          <pc:docMk/>
          <pc:sldMk cId="551878805" sldId="410"/>
        </pc:sldMkLst>
        <pc:graphicFrameChg chg="mod">
          <ac:chgData name="Davina Szilvasy" userId="59fb472d-eed4-4f11-9686-c2c8db02a2cd" providerId="ADAL" clId="{012F2B24-36C7-40A0-8084-F767B0B2DD74}" dt="2019-06-03T12:08:13.815" v="37"/>
          <ac:graphicFrameMkLst>
            <pc:docMk/>
            <pc:sldMk cId="551878805" sldId="410"/>
            <ac:graphicFrameMk id="13" creationId="{34EEACC4-16A2-442A-AF38-FF874C06242A}"/>
          </ac:graphicFrameMkLst>
        </pc:graphicFrameChg>
      </pc:sldChg>
      <pc:sldChg chg="modSp">
        <pc:chgData name="Davina Szilvasy" userId="59fb472d-eed4-4f11-9686-c2c8db02a2cd" providerId="ADAL" clId="{012F2B24-36C7-40A0-8084-F767B0B2DD74}" dt="2019-06-03T12:08:27.885" v="44"/>
        <pc:sldMkLst>
          <pc:docMk/>
          <pc:sldMk cId="3492260015" sldId="411"/>
        </pc:sldMkLst>
        <pc:spChg chg="mod">
          <ac:chgData name="Davina Szilvasy" userId="59fb472d-eed4-4f11-9686-c2c8db02a2cd" providerId="ADAL" clId="{012F2B24-36C7-40A0-8084-F767B0B2DD74}" dt="2019-06-03T12:04:53.558" v="27" actId="6549"/>
          <ac:spMkLst>
            <pc:docMk/>
            <pc:sldMk cId="3492260015" sldId="411"/>
            <ac:spMk id="3" creationId="{3110B2DE-CFA8-425B-B403-756C2388DF6B}"/>
          </ac:spMkLst>
        </pc:spChg>
        <pc:graphicFrameChg chg="mod modGraphic">
          <ac:chgData name="Davina Szilvasy" userId="59fb472d-eed4-4f11-9686-c2c8db02a2cd" providerId="ADAL" clId="{012F2B24-36C7-40A0-8084-F767B0B2DD74}" dt="2019-06-03T12:08:27.885" v="44"/>
          <ac:graphicFrameMkLst>
            <pc:docMk/>
            <pc:sldMk cId="3492260015" sldId="411"/>
            <ac:graphicFrameMk id="13" creationId="{34EEACC4-16A2-442A-AF38-FF874C06242A}"/>
          </ac:graphicFrameMkLst>
        </pc:graphicFrameChg>
      </pc:sldChg>
      <pc:sldChg chg="modSp">
        <pc:chgData name="Davina Szilvasy" userId="59fb472d-eed4-4f11-9686-c2c8db02a2cd" providerId="ADAL" clId="{012F2B24-36C7-40A0-8084-F767B0B2DD74}" dt="2019-06-03T12:06:17.024" v="30" actId="207"/>
        <pc:sldMkLst>
          <pc:docMk/>
          <pc:sldMk cId="581452435" sldId="414"/>
        </pc:sldMkLst>
        <pc:spChg chg="mod">
          <ac:chgData name="Davina Szilvasy" userId="59fb472d-eed4-4f11-9686-c2c8db02a2cd" providerId="ADAL" clId="{012F2B24-36C7-40A0-8084-F767B0B2DD74}" dt="2019-06-03T12:06:17.024" v="30" actId="207"/>
          <ac:spMkLst>
            <pc:docMk/>
            <pc:sldMk cId="581452435" sldId="414"/>
            <ac:spMk id="12" creationId="{22E3FB10-D7E6-435E-BC0B-8E327B544C5A}"/>
          </ac:spMkLst>
        </pc:spChg>
      </pc:sldChg>
      <pc:sldChg chg="modSp">
        <pc:chgData name="Davina Szilvasy" userId="59fb472d-eed4-4f11-9686-c2c8db02a2cd" providerId="ADAL" clId="{012F2B24-36C7-40A0-8084-F767B0B2DD74}" dt="2019-06-03T12:09:19.800" v="45" actId="207"/>
        <pc:sldMkLst>
          <pc:docMk/>
          <pc:sldMk cId="1705567690" sldId="415"/>
        </pc:sldMkLst>
        <pc:spChg chg="mod">
          <ac:chgData name="Davina Szilvasy" userId="59fb472d-eed4-4f11-9686-c2c8db02a2cd" providerId="ADAL" clId="{012F2B24-36C7-40A0-8084-F767B0B2DD74}" dt="2019-06-03T12:09:19.800" v="45" actId="207"/>
          <ac:spMkLst>
            <pc:docMk/>
            <pc:sldMk cId="1705567690" sldId="415"/>
            <ac:spMk id="12" creationId="{22E3FB10-D7E6-435E-BC0B-8E327B544C5A}"/>
          </ac:spMkLst>
        </pc:spChg>
      </pc:sldChg>
      <pc:sldChg chg="addSp delSp add del">
        <pc:chgData name="Davina Szilvasy" userId="59fb472d-eed4-4f11-9686-c2c8db02a2cd" providerId="ADAL" clId="{012F2B24-36C7-40A0-8084-F767B0B2DD74}" dt="2019-06-03T12:03:15.111" v="12" actId="2696"/>
        <pc:sldMkLst>
          <pc:docMk/>
          <pc:sldMk cId="1763252088" sldId="417"/>
        </pc:sldMkLst>
        <pc:spChg chg="del">
          <ac:chgData name="Davina Szilvasy" userId="59fb472d-eed4-4f11-9686-c2c8db02a2cd" providerId="ADAL" clId="{012F2B24-36C7-40A0-8084-F767B0B2DD74}" dt="2019-06-03T12:02:47.461" v="5" actId="478"/>
          <ac:spMkLst>
            <pc:docMk/>
            <pc:sldMk cId="1763252088" sldId="417"/>
            <ac:spMk id="9" creationId="{07D22E8C-56F9-4E30-AFAD-A875372A1B93}"/>
          </ac:spMkLst>
        </pc:spChg>
        <pc:spChg chg="del">
          <ac:chgData name="Davina Szilvasy" userId="59fb472d-eed4-4f11-9686-c2c8db02a2cd" providerId="ADAL" clId="{012F2B24-36C7-40A0-8084-F767B0B2DD74}" dt="2019-06-03T12:02:47.461" v="5" actId="478"/>
          <ac:spMkLst>
            <pc:docMk/>
            <pc:sldMk cId="1763252088" sldId="417"/>
            <ac:spMk id="10" creationId="{6CC29219-A790-473C-83F3-50C649EEC84D}"/>
          </ac:spMkLst>
        </pc:spChg>
        <pc:spChg chg="del">
          <ac:chgData name="Davina Szilvasy" userId="59fb472d-eed4-4f11-9686-c2c8db02a2cd" providerId="ADAL" clId="{012F2B24-36C7-40A0-8084-F767B0B2DD74}" dt="2019-06-03T12:02:47.461" v="5" actId="478"/>
          <ac:spMkLst>
            <pc:docMk/>
            <pc:sldMk cId="1763252088" sldId="417"/>
            <ac:spMk id="11" creationId="{C4939062-5C26-4EC2-A9CF-1FCD43699B84}"/>
          </ac:spMkLst>
        </pc:spChg>
        <pc:spChg chg="add del">
          <ac:chgData name="Davina Szilvasy" userId="59fb472d-eed4-4f11-9686-c2c8db02a2cd" providerId="ADAL" clId="{012F2B24-36C7-40A0-8084-F767B0B2DD74}" dt="2019-06-03T12:03:11.080" v="11" actId="478"/>
          <ac:spMkLst>
            <pc:docMk/>
            <pc:sldMk cId="1763252088" sldId="417"/>
            <ac:spMk id="14" creationId="{D6CA1EB1-C37C-4501-AB18-F608CC36D489}"/>
          </ac:spMkLst>
        </pc:spChg>
        <pc:spChg chg="add del">
          <ac:chgData name="Davina Szilvasy" userId="59fb472d-eed4-4f11-9686-c2c8db02a2cd" providerId="ADAL" clId="{012F2B24-36C7-40A0-8084-F767B0B2DD74}" dt="2019-06-03T12:03:09.280" v="9"/>
          <ac:spMkLst>
            <pc:docMk/>
            <pc:sldMk cId="1763252088" sldId="417"/>
            <ac:spMk id="15" creationId="{BD63AEE1-1254-4731-832E-E0E80ED678B5}"/>
          </ac:spMkLst>
        </pc:spChg>
        <pc:picChg chg="add del">
          <ac:chgData name="Davina Szilvasy" userId="59fb472d-eed4-4f11-9686-c2c8db02a2cd" providerId="ADAL" clId="{012F2B24-36C7-40A0-8084-F767B0B2DD74}" dt="2019-06-03T12:03:09.280" v="9"/>
          <ac:picMkLst>
            <pc:docMk/>
            <pc:sldMk cId="1763252088" sldId="417"/>
            <ac:picMk id="12" creationId="{02C1C0B7-5D9C-472A-AB26-A31AF4D37BE3}"/>
          </ac:picMkLst>
        </pc:picChg>
        <pc:picChg chg="add del">
          <ac:chgData name="Davina Szilvasy" userId="59fb472d-eed4-4f11-9686-c2c8db02a2cd" providerId="ADAL" clId="{012F2B24-36C7-40A0-8084-F767B0B2DD74}" dt="2019-06-03T12:03:10.173" v="10" actId="478"/>
          <ac:picMkLst>
            <pc:docMk/>
            <pc:sldMk cId="1763252088" sldId="417"/>
            <ac:picMk id="13" creationId="{B77AD92C-C7BB-48D1-AF4B-40AFCDF11EE5}"/>
          </ac:picMkLst>
        </pc:picChg>
      </pc:sldChg>
      <pc:sldChg chg="add">
        <pc:chgData name="Davina Szilvasy" userId="59fb472d-eed4-4f11-9686-c2c8db02a2cd" providerId="ADAL" clId="{012F2B24-36C7-40A0-8084-F767B0B2DD74}" dt="2019-06-03T12:03:19.914" v="13"/>
        <pc:sldMkLst>
          <pc:docMk/>
          <pc:sldMk cId="4057251910" sldId="417"/>
        </pc:sldMkLst>
      </pc:sldChg>
      <pc:sldChg chg="addSp delSp add">
        <pc:chgData name="Davina Szilvasy" userId="59fb472d-eed4-4f11-9686-c2c8db02a2cd" providerId="ADAL" clId="{012F2B24-36C7-40A0-8084-F767B0B2DD74}" dt="2019-06-03T12:04:19.538" v="25"/>
        <pc:sldMkLst>
          <pc:docMk/>
          <pc:sldMk cId="2724360184" sldId="418"/>
        </pc:sldMkLst>
        <pc:spChg chg="add">
          <ac:chgData name="Davina Szilvasy" userId="59fb472d-eed4-4f11-9686-c2c8db02a2cd" providerId="ADAL" clId="{012F2B24-36C7-40A0-8084-F767B0B2DD74}" dt="2019-06-03T12:04:19.538" v="25"/>
          <ac:spMkLst>
            <pc:docMk/>
            <pc:sldMk cId="2724360184" sldId="418"/>
            <ac:spMk id="9" creationId="{0665C284-DF38-457B-B5DA-D4C42C769026}"/>
          </ac:spMkLst>
        </pc:spChg>
        <pc:spChg chg="del">
          <ac:chgData name="Davina Szilvasy" userId="59fb472d-eed4-4f11-9686-c2c8db02a2cd" providerId="ADAL" clId="{012F2B24-36C7-40A0-8084-F767B0B2DD74}" dt="2019-06-03T12:04:17.681" v="24" actId="478"/>
          <ac:spMkLst>
            <pc:docMk/>
            <pc:sldMk cId="2724360184" sldId="418"/>
            <ac:spMk id="10" creationId="{A5C0626F-9A0A-4109-8A65-4739FD11050B}"/>
          </ac:spMkLst>
        </pc:spChg>
      </pc:sldChg>
    </pc:docChg>
  </pc:docChgLst>
  <pc:docChgLst>
    <pc:chgData name="Ashleigh Sobol" userId="8430f2a2-602f-4dde-a79b-412efd9dd8bf" providerId="ADAL" clId="{D728ED7B-BAA4-4B3C-95D4-F7D2E6F05245}"/>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06/07/2021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06/07/2021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06/07/2021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writing-time-year-1-time-resource-pack" TargetMode="External"/><Relationship Id="rId5" Type="http://schemas.openxmlformats.org/officeDocument/2006/relationships/hyperlink" Target="https://classroomsecrets.co.uk/category/maths/year-1/summer-block-6-time/" TargetMode="External"/><Relationship Id="rId4" Type="http://schemas.openxmlformats.org/officeDocument/2006/relationships/hyperlink" Target="https://classroomsecrets.co.uk/content-domain-filter/?fwp_contentdomain=1m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A2B825-4EBC-450E-B426-26DCEDDB5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#LIFEworkbalance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
            </a: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p:txBody>
      </p:sp>
      <p:sp>
        <p:nvSpPr>
          <p:cNvPr id="24" name="TextBox 8">
            <a:extLst>
              <a:ext uri="{FF2B5EF4-FFF2-40B4-BE49-F238E27FC236}">
                <a16:creationId xmlns:a16="http://schemas.microsoft.com/office/drawing/2014/main" id="{D8ED15FC-2460-4A48-87F0-7E65FFA759B1}"/>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29" name="Picture 28" descr="A close up of a sign&#10;&#10;Description generated with high confidence">
            <a:extLst>
              <a:ext uri="{FF2B5EF4-FFF2-40B4-BE49-F238E27FC236}">
                <a16:creationId xmlns:a16="http://schemas.microsoft.com/office/drawing/2014/main" id="{3D4E075B-0628-4BC9-8DA9-D1484FE1138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7" name="Picture 6">
            <a:extLst>
              <a:ext uri="{FF2B5EF4-FFF2-40B4-BE49-F238E27FC236}">
                <a16:creationId xmlns:a16="http://schemas.microsoft.com/office/drawing/2014/main" id="{D08F9CF5-FA39-4059-A2E8-3D118E1C4D0A}"/>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01594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Tick the odd one out if you were measuring in minutes.</a:t>
            </a:r>
          </a:p>
          <a:p>
            <a:pPr algn="ctr"/>
            <a:endParaRPr lang="en-GB" sz="1600" b="1" u="sng" dirty="0">
              <a:solidFill>
                <a:schemeClr val="tx1"/>
              </a:solidFill>
              <a:latin typeface="SassoonCRInfantMedium" panose="02000603020000020003" pitchFamily="2" charset="0"/>
            </a:endParaRPr>
          </a:p>
        </p:txBody>
      </p:sp>
      <p:graphicFrame>
        <p:nvGraphicFramePr>
          <p:cNvPr id="13" name="Table 12">
            <a:extLst>
              <a:ext uri="{FF2B5EF4-FFF2-40B4-BE49-F238E27FC236}">
                <a16:creationId xmlns:a16="http://schemas.microsoft.com/office/drawing/2014/main" id="{34EEACC4-16A2-442A-AF38-FF874C06242A}"/>
              </a:ext>
            </a:extLst>
          </p:cNvPr>
          <p:cNvGraphicFramePr>
            <a:graphicFrameLocks noGrp="1"/>
          </p:cNvGraphicFramePr>
          <p:nvPr>
            <p:extLst>
              <p:ext uri="{D42A27DB-BD31-4B8C-83A1-F6EECF244321}">
                <p14:modId xmlns:p14="http://schemas.microsoft.com/office/powerpoint/2010/main" val="931107420"/>
              </p:ext>
            </p:extLst>
          </p:nvPr>
        </p:nvGraphicFramePr>
        <p:xfrm>
          <a:off x="2304446" y="1864121"/>
          <a:ext cx="4535108" cy="3836965"/>
        </p:xfrm>
        <a:graphic>
          <a:graphicData uri="http://schemas.openxmlformats.org/drawingml/2006/table">
            <a:tbl>
              <a:tblPr firstRow="1" bandRow="1">
                <a:tableStyleId>{5C22544A-7EE6-4342-B048-85BDC9FD1C3A}</a:tableStyleId>
              </a:tblPr>
              <a:tblGrid>
                <a:gridCol w="4535108">
                  <a:extLst>
                    <a:ext uri="{9D8B030D-6E8A-4147-A177-3AD203B41FA5}">
                      <a16:colId xmlns:a16="http://schemas.microsoft.com/office/drawing/2014/main" val="622708879"/>
                    </a:ext>
                  </a:extLst>
                </a:gridCol>
              </a:tblGrid>
              <a:tr h="1003937">
                <a:tc>
                  <a:txBody>
                    <a:bodyPr/>
                    <a:lstStyle/>
                    <a:p>
                      <a:pPr algn="ctr"/>
                      <a:r>
                        <a:rPr lang="en-GB" sz="2000" b="1" dirty="0">
                          <a:solidFill>
                            <a:schemeClr val="tx1"/>
                          </a:solidFill>
                          <a:latin typeface="Century Gothic" panose="020B0502020202020204" pitchFamily="34" charset="0"/>
                        </a:rPr>
                        <a:t>Sleeping at night.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6270155"/>
                  </a:ext>
                </a:extLst>
              </a:tr>
              <a:tr h="412577">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7480670"/>
                  </a:ext>
                </a:extLst>
              </a:tr>
              <a:tr h="1003937">
                <a:tc>
                  <a:txBody>
                    <a:bodyPr/>
                    <a:lstStyle/>
                    <a:p>
                      <a:pPr algn="ctr"/>
                      <a:r>
                        <a:rPr lang="en-GB" sz="2000" b="1" dirty="0">
                          <a:solidFill>
                            <a:schemeClr val="tx1"/>
                          </a:solidFill>
                          <a:latin typeface="Century Gothic" panose="020B0502020202020204" pitchFamily="34" charset="0"/>
                        </a:rPr>
                        <a:t>Playing a game of hide and seek.</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070242"/>
                  </a:ext>
                </a:extLst>
              </a:tr>
              <a:tr h="412577">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1542931"/>
                  </a:ext>
                </a:extLst>
              </a:tr>
              <a:tr h="1003937">
                <a:tc>
                  <a:txBody>
                    <a:bodyPr/>
                    <a:lstStyle/>
                    <a:p>
                      <a:pPr algn="ctr"/>
                      <a:r>
                        <a:rPr lang="en-GB" sz="2000" b="1" dirty="0">
                          <a:solidFill>
                            <a:schemeClr val="tx1"/>
                          </a:solidFill>
                          <a:latin typeface="Century Gothic" panose="020B0502020202020204" pitchFamily="34" charset="0"/>
                        </a:rPr>
                        <a:t>Timing how long it takes you to run around the playground.</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5664915"/>
                  </a:ext>
                </a:extLst>
              </a:tr>
            </a:tbl>
          </a:graphicData>
        </a:graphic>
      </p:graphicFrame>
    </p:spTree>
    <p:extLst>
      <p:ext uri="{BB962C8B-B14F-4D97-AF65-F5344CB8AC3E}">
        <p14:creationId xmlns:p14="http://schemas.microsoft.com/office/powerpoint/2010/main" val="55187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Tick the odd one out if you were measuring in minutes.</a:t>
            </a:r>
          </a:p>
          <a:p>
            <a:pPr algn="ctr"/>
            <a:endParaRPr lang="en-GB" sz="1600" b="1" u="sng" dirty="0">
              <a:solidFill>
                <a:schemeClr val="tx1"/>
              </a:solidFill>
              <a:latin typeface="SassoonCRInfantMedium" panose="02000603020000020003" pitchFamily="2" charset="0"/>
            </a:endParaRPr>
          </a:p>
        </p:txBody>
      </p:sp>
      <p:graphicFrame>
        <p:nvGraphicFramePr>
          <p:cNvPr id="13" name="Table 12">
            <a:extLst>
              <a:ext uri="{FF2B5EF4-FFF2-40B4-BE49-F238E27FC236}">
                <a16:creationId xmlns:a16="http://schemas.microsoft.com/office/drawing/2014/main" id="{34EEACC4-16A2-442A-AF38-FF874C06242A}"/>
              </a:ext>
            </a:extLst>
          </p:cNvPr>
          <p:cNvGraphicFramePr>
            <a:graphicFrameLocks noGrp="1"/>
          </p:cNvGraphicFramePr>
          <p:nvPr>
            <p:extLst>
              <p:ext uri="{D42A27DB-BD31-4B8C-83A1-F6EECF244321}">
                <p14:modId xmlns:p14="http://schemas.microsoft.com/office/powerpoint/2010/main" val="2979724219"/>
              </p:ext>
            </p:extLst>
          </p:nvPr>
        </p:nvGraphicFramePr>
        <p:xfrm>
          <a:off x="2304446" y="1864121"/>
          <a:ext cx="4535108" cy="3836965"/>
        </p:xfrm>
        <a:graphic>
          <a:graphicData uri="http://schemas.openxmlformats.org/drawingml/2006/table">
            <a:tbl>
              <a:tblPr firstRow="1" bandRow="1">
                <a:tableStyleId>{5C22544A-7EE6-4342-B048-85BDC9FD1C3A}</a:tableStyleId>
              </a:tblPr>
              <a:tblGrid>
                <a:gridCol w="4535108">
                  <a:extLst>
                    <a:ext uri="{9D8B030D-6E8A-4147-A177-3AD203B41FA5}">
                      <a16:colId xmlns:a16="http://schemas.microsoft.com/office/drawing/2014/main" val="622708879"/>
                    </a:ext>
                  </a:extLst>
                </a:gridCol>
              </a:tblGrid>
              <a:tr h="1003937">
                <a:tc>
                  <a:txBody>
                    <a:bodyPr/>
                    <a:lstStyle/>
                    <a:p>
                      <a:pPr algn="ctr"/>
                      <a:r>
                        <a:rPr lang="en-GB" sz="2000" b="1" dirty="0">
                          <a:solidFill>
                            <a:srgbClr val="FF0000"/>
                          </a:solidFill>
                          <a:latin typeface="Century Gothic" panose="020B0502020202020204" pitchFamily="34" charset="0"/>
                        </a:rPr>
                        <a:t>Sleeping at night.</a:t>
                      </a: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176270155"/>
                  </a:ext>
                </a:extLst>
              </a:tr>
              <a:tr h="412577">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67480670"/>
                  </a:ext>
                </a:extLst>
              </a:tr>
              <a:tr h="1003937">
                <a:tc>
                  <a:txBody>
                    <a:bodyPr/>
                    <a:lstStyle/>
                    <a:p>
                      <a:pPr algn="ctr"/>
                      <a:r>
                        <a:rPr lang="en-GB" sz="2000" b="1" dirty="0">
                          <a:solidFill>
                            <a:schemeClr val="bg1">
                              <a:lumMod val="50000"/>
                            </a:schemeClr>
                          </a:solidFill>
                          <a:latin typeface="Century Gothic" panose="020B0502020202020204" pitchFamily="34" charset="0"/>
                        </a:rPr>
                        <a:t>Playing a game of hide and seek.</a:t>
                      </a:r>
                    </a:p>
                  </a:txBody>
                  <a:tcPr marL="0" marR="0" marT="0" marB="0" anchor="ct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1070242"/>
                  </a:ext>
                </a:extLst>
              </a:tr>
              <a:tr h="412577">
                <a:tc>
                  <a:txBody>
                    <a:bodyPr/>
                    <a:lstStyle/>
                    <a:p>
                      <a:pPr algn="ctr"/>
                      <a:endParaRPr lang="en-GB" sz="20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41542931"/>
                  </a:ext>
                </a:extLst>
              </a:tr>
              <a:tr h="1003937">
                <a:tc>
                  <a:txBody>
                    <a:bodyPr/>
                    <a:lstStyle/>
                    <a:p>
                      <a:pPr algn="ctr"/>
                      <a:r>
                        <a:rPr lang="en-GB" sz="2000" b="1" dirty="0">
                          <a:solidFill>
                            <a:schemeClr val="bg1">
                              <a:lumMod val="50000"/>
                            </a:schemeClr>
                          </a:solidFill>
                          <a:latin typeface="Century Gothic" panose="020B0502020202020204" pitchFamily="34" charset="0"/>
                        </a:rPr>
                        <a:t>Timing how long it takes you to run around the playground.</a:t>
                      </a:r>
                    </a:p>
                  </a:txBody>
                  <a:tcPr marL="0" marR="0" marT="0" marB="0" anchor="ctr">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5664915"/>
                  </a:ext>
                </a:extLst>
              </a:tr>
            </a:tbl>
          </a:graphicData>
        </a:graphic>
      </p:graphicFrame>
      <p:sp>
        <p:nvSpPr>
          <p:cNvPr id="3" name="TextBox 2">
            <a:extLst>
              <a:ext uri="{FF2B5EF4-FFF2-40B4-BE49-F238E27FC236}">
                <a16:creationId xmlns:a16="http://schemas.microsoft.com/office/drawing/2014/main" id="{3110B2DE-CFA8-425B-B403-756C2388DF6B}"/>
              </a:ext>
            </a:extLst>
          </p:cNvPr>
          <p:cNvSpPr txBox="1"/>
          <p:nvPr/>
        </p:nvSpPr>
        <p:spPr>
          <a:xfrm>
            <a:off x="5987269" y="2003728"/>
            <a:ext cx="659958" cy="707886"/>
          </a:xfrm>
          <a:prstGeom prst="rect">
            <a:avLst/>
          </a:prstGeom>
          <a:noFill/>
        </p:spPr>
        <p:txBody>
          <a:bodyPr wrap="square" rtlCol="0">
            <a:spAutoFit/>
          </a:bodyPr>
          <a:lstStyle/>
          <a:p>
            <a:r>
              <a:rPr lang="en-GB" sz="4000" b="1" dirty="0">
                <a:solidFill>
                  <a:srgbClr val="FF0000"/>
                </a:solidFill>
                <a:latin typeface="Century Gothic" panose="020B0502020202020204" pitchFamily="34" charset="0"/>
                <a:sym typeface="Wingdings" panose="05000000000000000000" pitchFamily="2" charset="2"/>
              </a:rPr>
              <a:t></a:t>
            </a:r>
            <a:endParaRPr lang="en-GB" sz="4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49226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Would these activities be measured in </a:t>
            </a:r>
          </a:p>
          <a:p>
            <a:pPr algn="ctr"/>
            <a:r>
              <a:rPr lang="en-GB" sz="2000" b="1" dirty="0">
                <a:solidFill>
                  <a:schemeClr val="tx1"/>
                </a:solidFill>
                <a:latin typeface="Century Gothic" panose="020B0502020202020204" pitchFamily="34" charset="0"/>
              </a:rPr>
              <a:t>hours, minutes or seconds?</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91FF94C3-6C37-49C5-A06D-4CAD7AFC2BEC}"/>
              </a:ext>
            </a:extLst>
          </p:cNvPr>
          <p:cNvGraphicFramePr>
            <a:graphicFrameLocks noGrp="1"/>
          </p:cNvGraphicFramePr>
          <p:nvPr>
            <p:extLst>
              <p:ext uri="{D42A27DB-BD31-4B8C-83A1-F6EECF244321}">
                <p14:modId xmlns:p14="http://schemas.microsoft.com/office/powerpoint/2010/main" val="3537356004"/>
              </p:ext>
            </p:extLst>
          </p:nvPr>
        </p:nvGraphicFramePr>
        <p:xfrm>
          <a:off x="1369476" y="2189283"/>
          <a:ext cx="6405048" cy="3249636"/>
        </p:xfrm>
        <a:graphic>
          <a:graphicData uri="http://schemas.openxmlformats.org/drawingml/2006/table">
            <a:tbl>
              <a:tblPr firstRow="1" bandRow="1">
                <a:tableStyleId>{5940675A-B579-460E-94D1-54222C63F5DA}</a:tableStyleId>
              </a:tblPr>
              <a:tblGrid>
                <a:gridCol w="3684832">
                  <a:extLst>
                    <a:ext uri="{9D8B030D-6E8A-4147-A177-3AD203B41FA5}">
                      <a16:colId xmlns:a16="http://schemas.microsoft.com/office/drawing/2014/main" val="2644653925"/>
                    </a:ext>
                  </a:extLst>
                </a:gridCol>
                <a:gridCol w="2720216">
                  <a:extLst>
                    <a:ext uri="{9D8B030D-6E8A-4147-A177-3AD203B41FA5}">
                      <a16:colId xmlns:a16="http://schemas.microsoft.com/office/drawing/2014/main" val="2987434429"/>
                    </a:ext>
                  </a:extLst>
                </a:gridCol>
              </a:tblGrid>
              <a:tr h="808892">
                <a:tc>
                  <a:txBody>
                    <a:bodyPr/>
                    <a:lstStyle/>
                    <a:p>
                      <a:pPr algn="ctr"/>
                      <a:r>
                        <a:rPr lang="en-GB" sz="2400" b="1" dirty="0">
                          <a:solidFill>
                            <a:schemeClr val="tx1"/>
                          </a:solidFill>
                          <a:latin typeface="Century Gothic" panose="020B0502020202020204" pitchFamily="34" charset="0"/>
                        </a:rPr>
                        <a:t>Get in the car.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8507785"/>
                  </a:ext>
                </a:extLst>
              </a:tr>
              <a:tr h="808892">
                <a:tc>
                  <a:txBody>
                    <a:bodyPr/>
                    <a:lstStyle/>
                    <a:p>
                      <a:pPr algn="ctr"/>
                      <a:r>
                        <a:rPr lang="en-GB" sz="2400" b="1" dirty="0">
                          <a:solidFill>
                            <a:schemeClr val="tx1"/>
                          </a:solidFill>
                          <a:latin typeface="Century Gothic" panose="020B0502020202020204" pitchFamily="34" charset="0"/>
                        </a:rPr>
                        <a:t>Sing a full song.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884461"/>
                  </a:ext>
                </a:extLst>
              </a:tr>
              <a:tr h="808892">
                <a:tc>
                  <a:txBody>
                    <a:bodyPr/>
                    <a:lstStyle/>
                    <a:p>
                      <a:pPr algn="ctr"/>
                      <a:r>
                        <a:rPr lang="en-GB" sz="2400" b="1" dirty="0">
                          <a:solidFill>
                            <a:schemeClr val="tx1"/>
                          </a:solidFill>
                          <a:latin typeface="Century Gothic" panose="020B0502020202020204" pitchFamily="34" charset="0"/>
                        </a:rPr>
                        <a:t>Go for a long car journey.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9347735"/>
                  </a:ext>
                </a:extLst>
              </a:tr>
              <a:tr h="808892">
                <a:tc>
                  <a:txBody>
                    <a:bodyPr/>
                    <a:lstStyle/>
                    <a:p>
                      <a:pPr algn="ctr"/>
                      <a:r>
                        <a:rPr lang="en-GB" sz="2400" b="1" dirty="0">
                          <a:solidFill>
                            <a:schemeClr val="tx1"/>
                          </a:solidFill>
                          <a:latin typeface="Century Gothic" panose="020B0502020202020204" pitchFamily="34" charset="0"/>
                        </a:rPr>
                        <a:t>Open a car door.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7200263"/>
                  </a:ext>
                </a:extLst>
              </a:tr>
            </a:tbl>
          </a:graphicData>
        </a:graphic>
      </p:graphicFrame>
    </p:spTree>
    <p:extLst>
      <p:ext uri="{BB962C8B-B14F-4D97-AF65-F5344CB8AC3E}">
        <p14:creationId xmlns:p14="http://schemas.microsoft.com/office/powerpoint/2010/main" val="254495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Would these activities be measured in </a:t>
            </a:r>
          </a:p>
          <a:p>
            <a:pPr algn="ctr"/>
            <a:r>
              <a:rPr lang="en-GB" sz="2000" b="1" dirty="0">
                <a:solidFill>
                  <a:schemeClr val="tx1"/>
                </a:solidFill>
                <a:latin typeface="Century Gothic" panose="020B0502020202020204" pitchFamily="34" charset="0"/>
              </a:rPr>
              <a:t>hours, minutes or seconds?</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91FF94C3-6C37-49C5-A06D-4CAD7AFC2BEC}"/>
              </a:ext>
            </a:extLst>
          </p:cNvPr>
          <p:cNvGraphicFramePr>
            <a:graphicFrameLocks noGrp="1"/>
          </p:cNvGraphicFramePr>
          <p:nvPr>
            <p:extLst>
              <p:ext uri="{D42A27DB-BD31-4B8C-83A1-F6EECF244321}">
                <p14:modId xmlns:p14="http://schemas.microsoft.com/office/powerpoint/2010/main" val="2050907924"/>
              </p:ext>
            </p:extLst>
          </p:nvPr>
        </p:nvGraphicFramePr>
        <p:xfrm>
          <a:off x="1369476" y="2189283"/>
          <a:ext cx="6405048" cy="3249636"/>
        </p:xfrm>
        <a:graphic>
          <a:graphicData uri="http://schemas.openxmlformats.org/drawingml/2006/table">
            <a:tbl>
              <a:tblPr firstRow="1" bandRow="1">
                <a:tableStyleId>{5940675A-B579-460E-94D1-54222C63F5DA}</a:tableStyleId>
              </a:tblPr>
              <a:tblGrid>
                <a:gridCol w="3684832">
                  <a:extLst>
                    <a:ext uri="{9D8B030D-6E8A-4147-A177-3AD203B41FA5}">
                      <a16:colId xmlns:a16="http://schemas.microsoft.com/office/drawing/2014/main" val="2644653925"/>
                    </a:ext>
                  </a:extLst>
                </a:gridCol>
                <a:gridCol w="2720216">
                  <a:extLst>
                    <a:ext uri="{9D8B030D-6E8A-4147-A177-3AD203B41FA5}">
                      <a16:colId xmlns:a16="http://schemas.microsoft.com/office/drawing/2014/main" val="2987434429"/>
                    </a:ext>
                  </a:extLst>
                </a:gridCol>
              </a:tblGrid>
              <a:tr h="808892">
                <a:tc>
                  <a:txBody>
                    <a:bodyPr/>
                    <a:lstStyle/>
                    <a:p>
                      <a:pPr algn="ctr"/>
                      <a:r>
                        <a:rPr lang="en-GB" sz="2400" b="1" dirty="0">
                          <a:solidFill>
                            <a:schemeClr val="tx1"/>
                          </a:solidFill>
                          <a:latin typeface="Century Gothic" panose="020B0502020202020204" pitchFamily="34" charset="0"/>
                        </a:rPr>
                        <a:t>Get in the car.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FF0000"/>
                          </a:solidFill>
                          <a:latin typeface="Century Gothic" panose="020B0502020202020204" pitchFamily="34" charset="0"/>
                        </a:rPr>
                        <a:t>Seconds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8507785"/>
                  </a:ext>
                </a:extLst>
              </a:tr>
              <a:tr h="808892">
                <a:tc>
                  <a:txBody>
                    <a:bodyPr/>
                    <a:lstStyle/>
                    <a:p>
                      <a:pPr algn="ctr"/>
                      <a:r>
                        <a:rPr lang="en-GB" sz="2400" b="1" dirty="0">
                          <a:solidFill>
                            <a:schemeClr val="tx1"/>
                          </a:solidFill>
                          <a:latin typeface="Century Gothic" panose="020B0502020202020204" pitchFamily="34" charset="0"/>
                        </a:rPr>
                        <a:t>Sing a full song.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FF0000"/>
                          </a:solidFill>
                          <a:latin typeface="Century Gothic" panose="020B0502020202020204" pitchFamily="34" charset="0"/>
                        </a:rPr>
                        <a:t>Minutes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1884461"/>
                  </a:ext>
                </a:extLst>
              </a:tr>
              <a:tr h="808892">
                <a:tc>
                  <a:txBody>
                    <a:bodyPr/>
                    <a:lstStyle/>
                    <a:p>
                      <a:pPr algn="ctr"/>
                      <a:r>
                        <a:rPr lang="en-GB" sz="2400" b="1" dirty="0">
                          <a:solidFill>
                            <a:schemeClr val="tx1"/>
                          </a:solidFill>
                          <a:latin typeface="Century Gothic" panose="020B0502020202020204" pitchFamily="34" charset="0"/>
                        </a:rPr>
                        <a:t>Go for a long car journey.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FF0000"/>
                          </a:solidFill>
                          <a:latin typeface="Century Gothic" panose="020B0502020202020204" pitchFamily="34" charset="0"/>
                        </a:rPr>
                        <a:t>Hours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9347735"/>
                  </a:ext>
                </a:extLst>
              </a:tr>
              <a:tr h="808892">
                <a:tc>
                  <a:txBody>
                    <a:bodyPr/>
                    <a:lstStyle/>
                    <a:p>
                      <a:pPr algn="ctr"/>
                      <a:r>
                        <a:rPr lang="en-GB" sz="2400" b="1" dirty="0">
                          <a:solidFill>
                            <a:schemeClr val="tx1"/>
                          </a:solidFill>
                          <a:latin typeface="Century Gothic" panose="020B0502020202020204" pitchFamily="34" charset="0"/>
                        </a:rPr>
                        <a:t>Open a car door.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rgbClr val="FF0000"/>
                          </a:solidFill>
                          <a:latin typeface="Century Gothic" panose="020B0502020202020204" pitchFamily="34" charset="0"/>
                        </a:rPr>
                        <a:t>Seconds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7200263"/>
                  </a:ext>
                </a:extLst>
              </a:tr>
            </a:tbl>
          </a:graphicData>
        </a:graphic>
      </p:graphicFrame>
    </p:spTree>
    <p:extLst>
      <p:ext uri="{BB962C8B-B14F-4D97-AF65-F5344CB8AC3E}">
        <p14:creationId xmlns:p14="http://schemas.microsoft.com/office/powerpoint/2010/main" val="1704208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Are these statements always or sometimes true?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marL="285750" indent="-285750" algn="ctr">
              <a:buFont typeface="Arial" panose="020B0604020202020204" pitchFamily="34" charset="0"/>
              <a:buChar char="•"/>
            </a:pPr>
            <a:r>
              <a:rPr lang="en-GB" sz="2000" b="1" dirty="0">
                <a:solidFill>
                  <a:schemeClr val="tx1"/>
                </a:solidFill>
                <a:latin typeface="Century Gothic" panose="020B0502020202020204" pitchFamily="34" charset="0"/>
              </a:rPr>
              <a:t>Washing clothes in the washing machine is </a:t>
            </a:r>
          </a:p>
          <a:p>
            <a:pPr algn="ctr"/>
            <a:r>
              <a:rPr lang="en-GB" sz="2000" b="1" dirty="0">
                <a:solidFill>
                  <a:schemeClr val="tx1"/>
                </a:solidFill>
                <a:latin typeface="Century Gothic" panose="020B0502020202020204" pitchFamily="34" charset="0"/>
              </a:rPr>
              <a:t>measured in minutes.</a:t>
            </a:r>
          </a:p>
          <a:p>
            <a:pPr marL="285750" indent="-285750" algn="ctr">
              <a:buFont typeface="Arial" panose="020B0604020202020204" pitchFamily="34" charset="0"/>
              <a:buChar char="•"/>
            </a:pPr>
            <a:endParaRPr lang="en-GB" sz="2000" b="1" dirty="0">
              <a:solidFill>
                <a:schemeClr val="tx1"/>
              </a:solidFill>
              <a:latin typeface="Century Gothic" panose="020B0502020202020204" pitchFamily="34" charset="0"/>
            </a:endParaRPr>
          </a:p>
          <a:p>
            <a:pPr marL="285750" indent="-285750" algn="ctr">
              <a:buFont typeface="Arial" panose="020B0604020202020204" pitchFamily="34" charset="0"/>
              <a:buChar cha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marL="285750" indent="-285750" algn="ctr">
              <a:buFont typeface="Arial" panose="020B0604020202020204" pitchFamily="34" charset="0"/>
              <a:buChar char="•"/>
            </a:pPr>
            <a:r>
              <a:rPr lang="en-GB" sz="2000" b="1" dirty="0">
                <a:solidFill>
                  <a:schemeClr val="tx1"/>
                </a:solidFill>
                <a:latin typeface="Century Gothic" panose="020B0502020202020204" pitchFamily="34" charset="0"/>
              </a:rPr>
              <a:t>Cooking a pizza is measured in minutes.</a:t>
            </a:r>
          </a:p>
          <a:p>
            <a:pPr algn="ctr"/>
            <a:endParaRPr lang="en-GB" sz="20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Are these statements always or sometimes true?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marL="285750" indent="-285750" algn="ctr">
              <a:buFont typeface="Arial" panose="020B0604020202020204" pitchFamily="34" charset="0"/>
              <a:buChar char="•"/>
            </a:pPr>
            <a:r>
              <a:rPr lang="en-GB" sz="2000" b="1" dirty="0">
                <a:solidFill>
                  <a:schemeClr val="tx1"/>
                </a:solidFill>
                <a:latin typeface="Century Gothic" panose="020B0502020202020204" pitchFamily="34" charset="0"/>
              </a:rPr>
              <a:t>Washing clothes in the washing machine is </a:t>
            </a:r>
          </a:p>
          <a:p>
            <a:pPr algn="ctr"/>
            <a:r>
              <a:rPr lang="en-GB" sz="2000" b="1" dirty="0">
                <a:solidFill>
                  <a:schemeClr val="tx1"/>
                </a:solidFill>
                <a:latin typeface="Century Gothic" panose="020B0502020202020204" pitchFamily="34" charset="0"/>
              </a:rPr>
              <a:t>measured in minutes.</a:t>
            </a:r>
          </a:p>
          <a:p>
            <a:pPr algn="ctr"/>
            <a:r>
              <a:rPr lang="en-GB" sz="2000" b="1" dirty="0">
                <a:solidFill>
                  <a:srgbClr val="FF0000"/>
                </a:solidFill>
                <a:latin typeface="Century Gothic" panose="020B0502020202020204" pitchFamily="34" charset="0"/>
              </a:rPr>
              <a:t>Sometimes, because it depends on the type of wash. </a:t>
            </a:r>
          </a:p>
          <a:p>
            <a:pPr algn="ctr"/>
            <a:r>
              <a:rPr lang="en-GB" sz="2000" b="1" dirty="0">
                <a:solidFill>
                  <a:srgbClr val="FF0000"/>
                </a:solidFill>
                <a:latin typeface="Century Gothic" panose="020B0502020202020204" pitchFamily="34" charset="0"/>
              </a:rPr>
              <a:t>Some can take minutes but some can be more than an hour.</a:t>
            </a: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marL="285750" indent="-285750" algn="ctr">
              <a:buFont typeface="Arial" panose="020B0604020202020204" pitchFamily="34" charset="0"/>
              <a:buChar char="•"/>
            </a:pPr>
            <a:r>
              <a:rPr lang="en-GB" sz="2000" b="1" dirty="0">
                <a:solidFill>
                  <a:schemeClr val="tx1"/>
                </a:solidFill>
                <a:latin typeface="Century Gothic" panose="020B0502020202020204" pitchFamily="34" charset="0"/>
              </a:rPr>
              <a:t>Cooking a pizza is measured in minutes.</a:t>
            </a:r>
          </a:p>
          <a:p>
            <a:pPr algn="ctr"/>
            <a:r>
              <a:rPr lang="en-GB" sz="2000" b="1" dirty="0">
                <a:solidFill>
                  <a:srgbClr val="FF0000"/>
                </a:solidFill>
                <a:latin typeface="Century Gothic" panose="020B0502020202020204" pitchFamily="34" charset="0"/>
              </a:rPr>
              <a:t>Always, because if a pizza is cooked for seconds it will still be cold. If it is cooked for hours it will burn.</a:t>
            </a:r>
          </a:p>
          <a:p>
            <a:pPr algn="ctr"/>
            <a:endParaRPr lang="en-GB" sz="2000" dirty="0">
              <a:solidFill>
                <a:schemeClr val="tx1"/>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spTree>
    <p:extLst>
      <p:ext uri="{BB962C8B-B14F-4D97-AF65-F5344CB8AC3E}">
        <p14:creationId xmlns:p14="http://schemas.microsoft.com/office/powerpoint/2010/main" val="34565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1" name="Picture 10">
            <a:extLst>
              <a:ext uri="{FF2B5EF4-FFF2-40B4-BE49-F238E27FC236}">
                <a16:creationId xmlns:a16="http://schemas.microsoft.com/office/drawing/2014/main" id="{BC2BD6EE-2996-43AF-9D75-EE1845D40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36070"/>
            <a:ext cx="8913124" cy="6322100"/>
          </a:xfrm>
          <a:prstGeom prst="rect">
            <a:avLst/>
          </a:prstGeom>
        </p:spPr>
      </p:pic>
      <p:sp>
        <p:nvSpPr>
          <p:cNvPr id="12" name="Rectangle 11">
            <a:extLst>
              <a:ext uri="{FF2B5EF4-FFF2-40B4-BE49-F238E27FC236}">
                <a16:creationId xmlns:a16="http://schemas.microsoft.com/office/drawing/2014/main" id="{22E3FB10-D7E6-435E-BC0B-8E327B544C5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Bob says,</a:t>
            </a: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this a sensible unit of time to use?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this the correct equipment to use?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Why?</a:t>
            </a:r>
          </a:p>
        </p:txBody>
      </p:sp>
      <p:sp>
        <p:nvSpPr>
          <p:cNvPr id="13" name="Speech Bubble: Rectangle with Corners Rounded 12">
            <a:extLst>
              <a:ext uri="{FF2B5EF4-FFF2-40B4-BE49-F238E27FC236}">
                <a16:creationId xmlns:a16="http://schemas.microsoft.com/office/drawing/2014/main" id="{11468551-3889-4F7D-99DC-AC3424716509}"/>
              </a:ext>
            </a:extLst>
          </p:cNvPr>
          <p:cNvSpPr/>
          <p:nvPr/>
        </p:nvSpPr>
        <p:spPr>
          <a:xfrm>
            <a:off x="3470060" y="1587612"/>
            <a:ext cx="4514648" cy="2106707"/>
          </a:xfrm>
          <a:prstGeom prst="wedgeRoundRectCallout">
            <a:avLst>
              <a:gd name="adj1" fmla="val -61552"/>
              <a:gd name="adj2" fmla="val 1083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b="1" dirty="0">
                <a:solidFill>
                  <a:schemeClr val="tx1"/>
                </a:solidFill>
                <a:latin typeface="Century Gothic" panose="020B0502020202020204" pitchFamily="34" charset="0"/>
              </a:rPr>
              <a:t>I’m going to walk to the local shop a mile away.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I’m going to use my wrist-watch and measure the time it takes in seconds.</a:t>
            </a:r>
          </a:p>
        </p:txBody>
      </p:sp>
    </p:spTree>
    <p:extLst>
      <p:ext uri="{BB962C8B-B14F-4D97-AF65-F5344CB8AC3E}">
        <p14:creationId xmlns:p14="http://schemas.microsoft.com/office/powerpoint/2010/main" val="80225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1" name="Picture 10">
            <a:extLst>
              <a:ext uri="{FF2B5EF4-FFF2-40B4-BE49-F238E27FC236}">
                <a16:creationId xmlns:a16="http://schemas.microsoft.com/office/drawing/2014/main" id="{BC2BD6EE-2996-43AF-9D75-EE1845D40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36070"/>
            <a:ext cx="8913124" cy="6322100"/>
          </a:xfrm>
          <a:prstGeom prst="rect">
            <a:avLst/>
          </a:prstGeom>
        </p:spPr>
      </p:pic>
      <p:sp>
        <p:nvSpPr>
          <p:cNvPr id="12" name="Rectangle 11">
            <a:extLst>
              <a:ext uri="{FF2B5EF4-FFF2-40B4-BE49-F238E27FC236}">
                <a16:creationId xmlns:a16="http://schemas.microsoft.com/office/drawing/2014/main" id="{22E3FB10-D7E6-435E-BC0B-8E327B544C5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Bob says,</a:t>
            </a: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this a sensible unit of time to use?</a:t>
            </a:r>
          </a:p>
          <a:p>
            <a:pPr lvl="0"/>
            <a:r>
              <a:rPr lang="en-GB" sz="2000" b="1" dirty="0">
                <a:solidFill>
                  <a:schemeClr val="tx1"/>
                </a:solidFill>
                <a:latin typeface="Century Gothic" panose="020B0502020202020204" pitchFamily="34" charset="0"/>
              </a:rPr>
              <a:t>No, because…</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this the correct equipment to use?</a:t>
            </a:r>
          </a:p>
          <a:p>
            <a:pPr lvl="0"/>
            <a:r>
              <a:rPr lang="en-GB" sz="2000" b="1" dirty="0">
                <a:solidFill>
                  <a:schemeClr val="tx1"/>
                </a:solidFill>
                <a:latin typeface="Century Gothic" panose="020B0502020202020204" pitchFamily="34" charset="0"/>
              </a:rPr>
              <a:t>Yes, because…</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Why?</a:t>
            </a:r>
          </a:p>
        </p:txBody>
      </p:sp>
      <p:sp>
        <p:nvSpPr>
          <p:cNvPr id="13" name="Speech Bubble: Rectangle with Corners Rounded 12">
            <a:extLst>
              <a:ext uri="{FF2B5EF4-FFF2-40B4-BE49-F238E27FC236}">
                <a16:creationId xmlns:a16="http://schemas.microsoft.com/office/drawing/2014/main" id="{11468551-3889-4F7D-99DC-AC3424716509}"/>
              </a:ext>
            </a:extLst>
          </p:cNvPr>
          <p:cNvSpPr/>
          <p:nvPr/>
        </p:nvSpPr>
        <p:spPr>
          <a:xfrm>
            <a:off x="3470060" y="1587612"/>
            <a:ext cx="4514648" cy="2106707"/>
          </a:xfrm>
          <a:prstGeom prst="wedgeRoundRectCallout">
            <a:avLst>
              <a:gd name="adj1" fmla="val -61552"/>
              <a:gd name="adj2" fmla="val 1083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b="1" dirty="0">
                <a:solidFill>
                  <a:schemeClr val="tx1"/>
                </a:solidFill>
                <a:latin typeface="Century Gothic" panose="020B0502020202020204" pitchFamily="34" charset="0"/>
              </a:rPr>
              <a:t>I’m going to walk to the local shop a mile away.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I’m going to use my wrist-watch and measure the time it takes in seconds.</a:t>
            </a:r>
          </a:p>
        </p:txBody>
      </p:sp>
    </p:spTree>
    <p:extLst>
      <p:ext uri="{BB962C8B-B14F-4D97-AF65-F5344CB8AC3E}">
        <p14:creationId xmlns:p14="http://schemas.microsoft.com/office/powerpoint/2010/main" val="581452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1" name="Picture 10">
            <a:extLst>
              <a:ext uri="{FF2B5EF4-FFF2-40B4-BE49-F238E27FC236}">
                <a16:creationId xmlns:a16="http://schemas.microsoft.com/office/drawing/2014/main" id="{BC2BD6EE-2996-43AF-9D75-EE1845D40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36070"/>
            <a:ext cx="8913124" cy="6322100"/>
          </a:xfrm>
          <a:prstGeom prst="rect">
            <a:avLst/>
          </a:prstGeom>
        </p:spPr>
      </p:pic>
      <p:sp>
        <p:nvSpPr>
          <p:cNvPr id="12" name="Rectangle 11">
            <a:extLst>
              <a:ext uri="{FF2B5EF4-FFF2-40B4-BE49-F238E27FC236}">
                <a16:creationId xmlns:a16="http://schemas.microsoft.com/office/drawing/2014/main" id="{22E3FB10-D7E6-435E-BC0B-8E327B544C5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Bob says,</a:t>
            </a: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this a sensible unit of time to use?</a:t>
            </a:r>
          </a:p>
          <a:p>
            <a:pPr lvl="0"/>
            <a:r>
              <a:rPr lang="en-GB" sz="2000" b="1" dirty="0">
                <a:solidFill>
                  <a:srgbClr val="FF0000"/>
                </a:solidFill>
                <a:latin typeface="Century Gothic" panose="020B0502020202020204" pitchFamily="34" charset="0"/>
              </a:rPr>
              <a:t>No, because walking to the shop is likely to take minutes. </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this the correct equipment to use?</a:t>
            </a:r>
          </a:p>
          <a:p>
            <a:pPr lvl="0"/>
            <a:r>
              <a:rPr lang="en-GB" sz="2000" b="1" dirty="0">
                <a:solidFill>
                  <a:srgbClr val="FF0000"/>
                </a:solidFill>
                <a:latin typeface="Century Gothic" panose="020B0502020202020204" pitchFamily="34" charset="0"/>
              </a:rPr>
              <a:t>Yes, because it is easy to measure minutes on a wrist-watch.</a:t>
            </a:r>
          </a:p>
        </p:txBody>
      </p:sp>
      <p:sp>
        <p:nvSpPr>
          <p:cNvPr id="13" name="Speech Bubble: Rectangle with Corners Rounded 12">
            <a:extLst>
              <a:ext uri="{FF2B5EF4-FFF2-40B4-BE49-F238E27FC236}">
                <a16:creationId xmlns:a16="http://schemas.microsoft.com/office/drawing/2014/main" id="{11468551-3889-4F7D-99DC-AC3424716509}"/>
              </a:ext>
            </a:extLst>
          </p:cNvPr>
          <p:cNvSpPr/>
          <p:nvPr/>
        </p:nvSpPr>
        <p:spPr>
          <a:xfrm>
            <a:off x="3470060" y="1587612"/>
            <a:ext cx="4514648" cy="2106707"/>
          </a:xfrm>
          <a:prstGeom prst="wedgeRoundRectCallout">
            <a:avLst>
              <a:gd name="adj1" fmla="val -61552"/>
              <a:gd name="adj2" fmla="val 1083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000" b="1" dirty="0">
                <a:solidFill>
                  <a:schemeClr val="tx1"/>
                </a:solidFill>
                <a:latin typeface="Century Gothic" panose="020B0502020202020204" pitchFamily="34" charset="0"/>
              </a:rPr>
              <a:t>I’m going to walk to the local shop a mile away.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I’m going to use my wrist-watch and measure the time it takes in seconds.</a:t>
            </a:r>
          </a:p>
        </p:txBody>
      </p:sp>
    </p:spTree>
    <p:extLst>
      <p:ext uri="{BB962C8B-B14F-4D97-AF65-F5344CB8AC3E}">
        <p14:creationId xmlns:p14="http://schemas.microsoft.com/office/powerpoint/2010/main" val="1705567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some buttons and a piece of string.</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beads do you think you can thread</a:t>
            </a:r>
          </a:p>
          <a:p>
            <a:pPr algn="ctr"/>
            <a:r>
              <a:rPr lang="en-GB" sz="2000" b="1" dirty="0">
                <a:solidFill>
                  <a:schemeClr val="tx1"/>
                </a:solidFill>
                <a:latin typeface="Century Gothic" panose="020B0502020202020204" pitchFamily="34" charset="0"/>
              </a:rPr>
              <a:t> on the string in 30 seconds?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Now try it.</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more beads could you </a:t>
            </a:r>
          </a:p>
          <a:p>
            <a:pPr algn="ctr"/>
            <a:r>
              <a:rPr lang="en-GB" sz="2000" b="1" dirty="0">
                <a:solidFill>
                  <a:schemeClr val="tx1"/>
                </a:solidFill>
                <a:latin typeface="Century Gothic" panose="020B0502020202020204" pitchFamily="34" charset="0"/>
              </a:rPr>
              <a:t>thread in:</a:t>
            </a:r>
          </a:p>
          <a:p>
            <a:pPr algn="ctr"/>
            <a:endParaRPr lang="en-GB" sz="20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000" b="1" dirty="0">
                <a:solidFill>
                  <a:schemeClr val="tx1"/>
                </a:solidFill>
                <a:latin typeface="Century Gothic" panose="020B0502020202020204" pitchFamily="34" charset="0"/>
              </a:rPr>
              <a:t>1 minute?</a:t>
            </a:r>
          </a:p>
          <a:p>
            <a:pPr marL="342900" indent="-342900" algn="ctr">
              <a:buFont typeface="Arial" panose="020B0604020202020204" pitchFamily="34" charset="0"/>
              <a:buChar char="•"/>
            </a:pPr>
            <a:r>
              <a:rPr lang="en-GB" sz="2000" b="1" dirty="0">
                <a:solidFill>
                  <a:schemeClr val="tx1"/>
                </a:solidFill>
                <a:latin typeface="Century Gothic" panose="020B0502020202020204" pitchFamily="34" charset="0"/>
              </a:rPr>
              <a:t>1 minute and 30 seconds?</a:t>
            </a:r>
          </a:p>
          <a:p>
            <a:pPr marL="342900" indent="-342900" algn="ctr">
              <a:buFont typeface="Arial" panose="020B0604020202020204" pitchFamily="34" charset="0"/>
              <a:buChar cha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Was your estimation correct?</a:t>
            </a: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7190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6 – Time – Writing Time</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1: (1M2) </a:t>
            </a:r>
            <a:r>
              <a:rPr lang="en-GB" sz="1200" b="1" dirty="0">
                <a:solidFill>
                  <a:srgbClr val="4BB6F5"/>
                </a:solidFill>
                <a:latin typeface="Century Gothic" panose="020B0502020202020204" pitchFamily="34" charset="0"/>
                <a:hlinkClick r:id="rId4"/>
              </a:rPr>
              <a:t>Measure and begin to record time (hours, minutes, seconds)</a:t>
            </a:r>
            <a:r>
              <a:rPr lang="en-GB" sz="1200" b="1" u="sng" dirty="0">
                <a:solidFill>
                  <a:prstClr val="black"/>
                </a:solidFill>
                <a:latin typeface="Century Gothic" panose="020B0502020202020204" pitchFamily="34" charset="0"/>
              </a:rPr>
              <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US" sz="1600" b="1" dirty="0">
                <a:solidFill>
                  <a:prstClr val="black"/>
                </a:solidFill>
                <a:latin typeface="Century Gothic" panose="020B0502020202020204" pitchFamily="34" charset="0"/>
              </a:rPr>
              <a:t>More </a:t>
            </a:r>
            <a:r>
              <a:rPr lang="en-US" sz="1600" b="1" dirty="0">
                <a:solidFill>
                  <a:prstClr val="black"/>
                </a:solidFill>
                <a:latin typeface="Century Gothic" panose="020B0502020202020204" pitchFamily="34" charset="0"/>
                <a:hlinkClick r:id="rId5"/>
              </a:rPr>
              <a:t>Year 1 Time</a:t>
            </a:r>
            <a:r>
              <a:rPr lang="en-US"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some buttons and a piece of string.</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beads do you think you can thread</a:t>
            </a:r>
          </a:p>
          <a:p>
            <a:pPr algn="ctr"/>
            <a:r>
              <a:rPr lang="en-GB" sz="2000" b="1" dirty="0">
                <a:solidFill>
                  <a:schemeClr val="tx1"/>
                </a:solidFill>
                <a:latin typeface="Century Gothic" panose="020B0502020202020204" pitchFamily="34" charset="0"/>
              </a:rPr>
              <a:t> on the string in 30 seconds?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Now try it.</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more beads could you </a:t>
            </a:r>
          </a:p>
          <a:p>
            <a:pPr algn="ctr"/>
            <a:r>
              <a:rPr lang="en-GB" sz="2000" b="1" dirty="0">
                <a:solidFill>
                  <a:schemeClr val="tx1"/>
                </a:solidFill>
                <a:latin typeface="Century Gothic" panose="020B0502020202020204" pitchFamily="34" charset="0"/>
              </a:rPr>
              <a:t>thread in:</a:t>
            </a:r>
          </a:p>
          <a:p>
            <a:pPr algn="ctr"/>
            <a:endParaRPr lang="en-GB" sz="2000" b="1" dirty="0">
              <a:solidFill>
                <a:schemeClr val="tx1"/>
              </a:solidFill>
              <a:latin typeface="Century Gothic" panose="020B0502020202020204" pitchFamily="34" charset="0"/>
            </a:endParaRPr>
          </a:p>
          <a:p>
            <a:pPr marL="342900" indent="-342900" algn="ctr">
              <a:buFont typeface="Arial" panose="020B0604020202020204" pitchFamily="34" charset="0"/>
              <a:buChar char="•"/>
            </a:pPr>
            <a:r>
              <a:rPr lang="en-GB" sz="2000" b="1" dirty="0">
                <a:solidFill>
                  <a:schemeClr val="tx1"/>
                </a:solidFill>
                <a:latin typeface="Century Gothic" panose="020B0502020202020204" pitchFamily="34" charset="0"/>
              </a:rPr>
              <a:t>1 minute?</a:t>
            </a:r>
          </a:p>
          <a:p>
            <a:pPr marL="342900" indent="-342900" algn="ctr">
              <a:buFont typeface="Arial" panose="020B0604020202020204" pitchFamily="34" charset="0"/>
              <a:buChar char="•"/>
            </a:pPr>
            <a:r>
              <a:rPr lang="en-GB" sz="2000" b="1" dirty="0">
                <a:solidFill>
                  <a:schemeClr val="tx1"/>
                </a:solidFill>
                <a:latin typeface="Century Gothic" panose="020B0502020202020204" pitchFamily="34" charset="0"/>
              </a:rPr>
              <a:t>1 minute and 30 seconds?</a:t>
            </a:r>
          </a:p>
          <a:p>
            <a:pPr marL="342900" indent="-342900" algn="ctr">
              <a:buFont typeface="Arial" panose="020B0604020202020204" pitchFamily="34" charset="0"/>
              <a:buChar char="•"/>
            </a:pP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Was your estimation correct?</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Answers will vary.</a:t>
            </a:r>
          </a:p>
        </p:txBody>
      </p:sp>
    </p:spTree>
    <p:extLst>
      <p:ext uri="{BB962C8B-B14F-4D97-AF65-F5344CB8AC3E}">
        <p14:creationId xmlns:p14="http://schemas.microsoft.com/office/powerpoint/2010/main" val="226631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6 – Time </a:t>
            </a:r>
            <a:r>
              <a:rPr lang="en-GB" sz="1600" b="1" dirty="0">
                <a:solidFill>
                  <a:schemeClr val="bg2">
                    <a:lumMod val="50000"/>
                  </a:schemeClr>
                </a:solidFill>
                <a:latin typeface="Century Gothic" panose="020B0502020202020204" pitchFamily="34" charset="0"/>
              </a:rPr>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5: Writing Time</a:t>
            </a:r>
            <a:endParaRPr lang="en-GB" sz="12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B77AD92C-C7BB-48D1-AF4B-40AFCDF11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36070"/>
            <a:ext cx="8913124" cy="6322100"/>
          </a:xfrm>
          <a:prstGeom prst="rect">
            <a:avLst/>
          </a:prstGeom>
        </p:spPr>
      </p:pic>
      <p:sp>
        <p:nvSpPr>
          <p:cNvPr id="14" name="Rectangle 13">
            <a:extLst>
              <a:ext uri="{FF2B5EF4-FFF2-40B4-BE49-F238E27FC236}">
                <a16:creationId xmlns:a16="http://schemas.microsoft.com/office/drawing/2014/main" id="{D6CA1EB1-C37C-4501-AB18-F608CC36D48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activities could you measure with the following items?</a:t>
            </a: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rgbClr val="FF0000"/>
              </a:solidFill>
              <a:latin typeface="SassoonCRInfantMedium" panose="02000603020000020003" pitchFamily="2" charset="0"/>
            </a:endParaRPr>
          </a:p>
          <a:p>
            <a:pPr algn="ctr"/>
            <a:endParaRPr lang="en-GB" sz="1100" dirty="0">
              <a:solidFill>
                <a:srgbClr val="FF0000"/>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90154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B77AD92C-C7BB-48D1-AF4B-40AFCDF11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8" y="136070"/>
            <a:ext cx="8913124" cy="6322100"/>
          </a:xfrm>
          <a:prstGeom prst="rect">
            <a:avLst/>
          </a:prstGeom>
        </p:spPr>
      </p:pic>
      <p:sp>
        <p:nvSpPr>
          <p:cNvPr id="14" name="Rectangle 13">
            <a:extLst>
              <a:ext uri="{FF2B5EF4-FFF2-40B4-BE49-F238E27FC236}">
                <a16:creationId xmlns:a16="http://schemas.microsoft.com/office/drawing/2014/main" id="{D6CA1EB1-C37C-4501-AB18-F608CC36D48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activities could you measure with the following items?</a:t>
            </a: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rgbClr val="FF0000"/>
              </a:solidFill>
              <a:latin typeface="SassoonCRInfantMedium" panose="02000603020000020003" pitchFamily="2" charset="0"/>
            </a:endParaRPr>
          </a:p>
          <a:p>
            <a:pPr algn="ctr"/>
            <a:endParaRPr lang="en-GB" sz="1100" dirty="0">
              <a:solidFill>
                <a:srgbClr val="FF0000"/>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sp>
        <p:nvSpPr>
          <p:cNvPr id="9" name="TextBox 8">
            <a:extLst>
              <a:ext uri="{FF2B5EF4-FFF2-40B4-BE49-F238E27FC236}">
                <a16:creationId xmlns:a16="http://schemas.microsoft.com/office/drawing/2014/main" id="{07D22E8C-56F9-4E30-AFAD-A875372A1B93}"/>
              </a:ext>
            </a:extLst>
          </p:cNvPr>
          <p:cNvSpPr txBox="1"/>
          <p:nvPr/>
        </p:nvSpPr>
        <p:spPr>
          <a:xfrm>
            <a:off x="457595" y="4534575"/>
            <a:ext cx="2594521" cy="1323439"/>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Activities in hours. For example, how long you spend at school.</a:t>
            </a:r>
          </a:p>
        </p:txBody>
      </p:sp>
      <p:sp>
        <p:nvSpPr>
          <p:cNvPr id="10" name="TextBox 9">
            <a:extLst>
              <a:ext uri="{FF2B5EF4-FFF2-40B4-BE49-F238E27FC236}">
                <a16:creationId xmlns:a16="http://schemas.microsoft.com/office/drawing/2014/main" id="{6CC29219-A790-473C-83F3-50C649EEC84D}"/>
              </a:ext>
            </a:extLst>
          </p:cNvPr>
          <p:cNvSpPr txBox="1"/>
          <p:nvPr/>
        </p:nvSpPr>
        <p:spPr>
          <a:xfrm>
            <a:off x="3170826" y="4534575"/>
            <a:ext cx="2783914" cy="1631216"/>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Activities in seconds or minutes. For example, how many jumps you could so in a minute.</a:t>
            </a:r>
          </a:p>
        </p:txBody>
      </p:sp>
      <p:sp>
        <p:nvSpPr>
          <p:cNvPr id="11" name="TextBox 10">
            <a:extLst>
              <a:ext uri="{FF2B5EF4-FFF2-40B4-BE49-F238E27FC236}">
                <a16:creationId xmlns:a16="http://schemas.microsoft.com/office/drawing/2014/main" id="{C4939062-5C26-4EC2-A9CF-1FCD43699B84}"/>
              </a:ext>
            </a:extLst>
          </p:cNvPr>
          <p:cNvSpPr txBox="1"/>
          <p:nvPr/>
        </p:nvSpPr>
        <p:spPr>
          <a:xfrm>
            <a:off x="6033101" y="4534575"/>
            <a:ext cx="2835595" cy="1631216"/>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Activities in seconds or minutes. For example, how long it takes you to run around a park.</a:t>
            </a:r>
          </a:p>
        </p:txBody>
      </p:sp>
    </p:spTree>
    <p:extLst>
      <p:ext uri="{BB962C8B-B14F-4D97-AF65-F5344CB8AC3E}">
        <p14:creationId xmlns:p14="http://schemas.microsoft.com/office/powerpoint/2010/main" val="39297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p>
          <a:p>
            <a:pPr lvl="0" algn="ctr"/>
            <a:endParaRPr lang="en-GB" sz="2000" b="1" u="sng"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Write “seconds”, “minutes” or “hours” in the box to complete the sentence. </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Maisy went to her swimming lesson for 2                       .</a:t>
            </a:r>
            <a:endParaRPr lang="en-GB" sz="1600" b="1" u="sng" dirty="0">
              <a:solidFill>
                <a:schemeClr val="bg2">
                  <a:lumMod val="50000"/>
                </a:schemeClr>
              </a:solidFill>
              <a:latin typeface="SassoonCRInfantMedium" panose="02000603020000020003" pitchFamily="2" charset="0"/>
            </a:endParaRPr>
          </a:p>
        </p:txBody>
      </p:sp>
      <p:sp>
        <p:nvSpPr>
          <p:cNvPr id="10" name="Rectangle: Rounded Corners 9">
            <a:extLst>
              <a:ext uri="{FF2B5EF4-FFF2-40B4-BE49-F238E27FC236}">
                <a16:creationId xmlns:a16="http://schemas.microsoft.com/office/drawing/2014/main" id="{A5C0626F-9A0A-4109-8A65-4739FD11050B}"/>
              </a:ext>
            </a:extLst>
          </p:cNvPr>
          <p:cNvSpPr/>
          <p:nvPr/>
        </p:nvSpPr>
        <p:spPr>
          <a:xfrm>
            <a:off x="6277120" y="2540548"/>
            <a:ext cx="1458190" cy="598709"/>
          </a:xfrm>
          <a:prstGeom prst="roundRect">
            <a:avLst/>
          </a:prstGeom>
          <a:solidFill>
            <a:schemeClr val="bg1"/>
          </a:solidFill>
          <a:ln w="381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27994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p>
          <a:p>
            <a:pPr lvl="0" algn="ctr"/>
            <a:endParaRPr lang="en-GB" sz="2000" b="1" u="sng"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Write “seconds”, “minutes” or “hours” in the box to complete the sentence. </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Maisy went to her swimming lesson for 2                       .</a:t>
            </a:r>
            <a:endParaRPr lang="en-GB" sz="1600" b="1" u="sng" dirty="0">
              <a:solidFill>
                <a:schemeClr val="bg2">
                  <a:lumMod val="50000"/>
                </a:schemeClr>
              </a:solidFill>
              <a:latin typeface="SassoonCRInfantMedium" panose="02000603020000020003" pitchFamily="2" charset="0"/>
            </a:endParaRPr>
          </a:p>
        </p:txBody>
      </p:sp>
      <p:sp>
        <p:nvSpPr>
          <p:cNvPr id="9" name="Rectangle: Rounded Corners 8">
            <a:extLst>
              <a:ext uri="{FF2B5EF4-FFF2-40B4-BE49-F238E27FC236}">
                <a16:creationId xmlns:a16="http://schemas.microsoft.com/office/drawing/2014/main" id="{0665C284-DF38-457B-B5DA-D4C42C769026}"/>
              </a:ext>
            </a:extLst>
          </p:cNvPr>
          <p:cNvSpPr/>
          <p:nvPr/>
        </p:nvSpPr>
        <p:spPr>
          <a:xfrm>
            <a:off x="6277120" y="2540548"/>
            <a:ext cx="1458190" cy="598709"/>
          </a:xfrm>
          <a:prstGeom prst="roundRect">
            <a:avLst/>
          </a:prstGeom>
          <a:solidFill>
            <a:schemeClr val="bg1"/>
          </a:solidFill>
          <a:ln w="381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hours</a:t>
            </a:r>
          </a:p>
        </p:txBody>
      </p:sp>
    </p:spTree>
    <p:extLst>
      <p:ext uri="{BB962C8B-B14F-4D97-AF65-F5344CB8AC3E}">
        <p14:creationId xmlns:p14="http://schemas.microsoft.com/office/powerpoint/2010/main" val="272436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times to the activities.</a:t>
            </a:r>
          </a:p>
          <a:p>
            <a:pPr algn="ctr"/>
            <a:endParaRPr lang="en-GB" sz="1600" b="1" u="sng" dirty="0">
              <a:solidFill>
                <a:schemeClr val="bg2">
                  <a:lumMod val="50000"/>
                </a:scheme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3648A228-460F-42AB-B3FC-3C0B4694FDC7}"/>
              </a:ext>
            </a:extLst>
          </p:cNvPr>
          <p:cNvGraphicFramePr>
            <a:graphicFrameLocks noGrp="1"/>
          </p:cNvGraphicFramePr>
          <p:nvPr/>
        </p:nvGraphicFramePr>
        <p:xfrm>
          <a:off x="890887" y="2000062"/>
          <a:ext cx="7362226" cy="2979796"/>
        </p:xfrm>
        <a:graphic>
          <a:graphicData uri="http://schemas.openxmlformats.org/drawingml/2006/table">
            <a:tbl>
              <a:tblPr firstRow="1" bandRow="1">
                <a:tableStyleId>{5940675A-B579-460E-94D1-54222C63F5DA}</a:tableStyleId>
              </a:tblPr>
              <a:tblGrid>
                <a:gridCol w="3519987">
                  <a:extLst>
                    <a:ext uri="{9D8B030D-6E8A-4147-A177-3AD203B41FA5}">
                      <a16:colId xmlns:a16="http://schemas.microsoft.com/office/drawing/2014/main" val="3117403921"/>
                    </a:ext>
                  </a:extLst>
                </a:gridCol>
                <a:gridCol w="1333539">
                  <a:extLst>
                    <a:ext uri="{9D8B030D-6E8A-4147-A177-3AD203B41FA5}">
                      <a16:colId xmlns:a16="http://schemas.microsoft.com/office/drawing/2014/main" val="2455473283"/>
                    </a:ext>
                  </a:extLst>
                </a:gridCol>
                <a:gridCol w="2508700">
                  <a:extLst>
                    <a:ext uri="{9D8B030D-6E8A-4147-A177-3AD203B41FA5}">
                      <a16:colId xmlns:a16="http://schemas.microsoft.com/office/drawing/2014/main" val="3896657953"/>
                    </a:ext>
                  </a:extLst>
                </a:gridCol>
              </a:tblGrid>
              <a:tr h="792440">
                <a:tc>
                  <a:txBody>
                    <a:bodyPr/>
                    <a:lstStyle/>
                    <a:p>
                      <a:pPr algn="ctr"/>
                      <a:r>
                        <a:rPr lang="en-GB" sz="2000" b="1" dirty="0">
                          <a:latin typeface="Century Gothic" panose="020B0502020202020204" pitchFamily="34" charset="0"/>
                        </a:rPr>
                        <a:t>Wash your hands.</a:t>
                      </a: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Hours</a:t>
                      </a: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638547010"/>
                  </a:ext>
                </a:extLst>
              </a:tr>
              <a:tr h="132073">
                <a:tc>
                  <a:txBody>
                    <a:bodyPr/>
                    <a:lstStyle/>
                    <a:p>
                      <a:pPr algn="ctr"/>
                      <a:endParaRPr lang="en-GB" sz="2000" b="1" dirty="0">
                        <a:latin typeface="Century Gothic" panose="020B0502020202020204" pitchFamily="34" charset="0"/>
                      </a:endParaRPr>
                    </a:p>
                  </a:txBody>
                  <a:tcPr marL="0" marR="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3137526"/>
                  </a:ext>
                </a:extLst>
              </a:tr>
              <a:tr h="788878">
                <a:tc>
                  <a:txBody>
                    <a:bodyPr/>
                    <a:lstStyle/>
                    <a:p>
                      <a:pPr algn="ctr"/>
                      <a:r>
                        <a:rPr lang="en-GB" sz="2000" b="1" dirty="0">
                          <a:latin typeface="Century Gothic" panose="020B0502020202020204" pitchFamily="34" charset="0"/>
                        </a:rPr>
                        <a:t>Go to a school disco.</a:t>
                      </a: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Minutes</a:t>
                      </a: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6557806"/>
                  </a:ext>
                </a:extLst>
              </a:tr>
              <a:tr h="132073">
                <a:tc>
                  <a:txBody>
                    <a:bodyPr/>
                    <a:lstStyle/>
                    <a:p>
                      <a:pPr algn="ctr"/>
                      <a:endParaRPr lang="en-GB" sz="2000" b="1" dirty="0">
                        <a:latin typeface="Century Gothic" panose="020B0502020202020204" pitchFamily="34" charset="0"/>
                      </a:endParaRPr>
                    </a:p>
                  </a:txBody>
                  <a:tcPr marL="0" marR="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2392918"/>
                  </a:ext>
                </a:extLst>
              </a:tr>
              <a:tr h="788878">
                <a:tc>
                  <a:txBody>
                    <a:bodyPr/>
                    <a:lstStyle/>
                    <a:p>
                      <a:pPr algn="ctr"/>
                      <a:r>
                        <a:rPr lang="en-GB" sz="2000" b="1" dirty="0">
                          <a:latin typeface="Century Gothic" panose="020B0502020202020204" pitchFamily="34" charset="0"/>
                        </a:rPr>
                        <a:t>Have a shower.</a:t>
                      </a: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Seconds</a:t>
                      </a: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42606280"/>
                  </a:ext>
                </a:extLst>
              </a:tr>
            </a:tbl>
          </a:graphicData>
        </a:graphic>
      </p:graphicFrame>
    </p:spTree>
    <p:extLst>
      <p:ext uri="{BB962C8B-B14F-4D97-AF65-F5344CB8AC3E}">
        <p14:creationId xmlns:p14="http://schemas.microsoft.com/office/powerpoint/2010/main" val="405725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times to the activities.</a:t>
            </a:r>
          </a:p>
          <a:p>
            <a:pPr algn="ctr"/>
            <a:endParaRPr lang="en-GB" sz="1600" b="1" u="sng" dirty="0">
              <a:solidFill>
                <a:schemeClr val="bg2">
                  <a:lumMod val="50000"/>
                </a:scheme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3648A228-460F-42AB-B3FC-3C0B4694FDC7}"/>
              </a:ext>
            </a:extLst>
          </p:cNvPr>
          <p:cNvGraphicFramePr>
            <a:graphicFrameLocks noGrp="1"/>
          </p:cNvGraphicFramePr>
          <p:nvPr/>
        </p:nvGraphicFramePr>
        <p:xfrm>
          <a:off x="890887" y="2000062"/>
          <a:ext cx="7362226" cy="2979796"/>
        </p:xfrm>
        <a:graphic>
          <a:graphicData uri="http://schemas.openxmlformats.org/drawingml/2006/table">
            <a:tbl>
              <a:tblPr firstRow="1" bandRow="1">
                <a:tableStyleId>{5940675A-B579-460E-94D1-54222C63F5DA}</a:tableStyleId>
              </a:tblPr>
              <a:tblGrid>
                <a:gridCol w="3519987">
                  <a:extLst>
                    <a:ext uri="{9D8B030D-6E8A-4147-A177-3AD203B41FA5}">
                      <a16:colId xmlns:a16="http://schemas.microsoft.com/office/drawing/2014/main" val="3117403921"/>
                    </a:ext>
                  </a:extLst>
                </a:gridCol>
                <a:gridCol w="1333539">
                  <a:extLst>
                    <a:ext uri="{9D8B030D-6E8A-4147-A177-3AD203B41FA5}">
                      <a16:colId xmlns:a16="http://schemas.microsoft.com/office/drawing/2014/main" val="2455473283"/>
                    </a:ext>
                  </a:extLst>
                </a:gridCol>
                <a:gridCol w="2508700">
                  <a:extLst>
                    <a:ext uri="{9D8B030D-6E8A-4147-A177-3AD203B41FA5}">
                      <a16:colId xmlns:a16="http://schemas.microsoft.com/office/drawing/2014/main" val="3896657953"/>
                    </a:ext>
                  </a:extLst>
                </a:gridCol>
              </a:tblGrid>
              <a:tr h="792440">
                <a:tc>
                  <a:txBody>
                    <a:bodyPr/>
                    <a:lstStyle/>
                    <a:p>
                      <a:pPr algn="ctr"/>
                      <a:r>
                        <a:rPr lang="en-GB" sz="2000" b="1" dirty="0">
                          <a:latin typeface="Century Gothic" panose="020B0502020202020204" pitchFamily="34" charset="0"/>
                        </a:rPr>
                        <a:t>Wash your hands.</a:t>
                      </a: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Hours</a:t>
                      </a: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638547010"/>
                  </a:ext>
                </a:extLst>
              </a:tr>
              <a:tr h="132073">
                <a:tc>
                  <a:txBody>
                    <a:bodyPr/>
                    <a:lstStyle/>
                    <a:p>
                      <a:pPr algn="ctr"/>
                      <a:endParaRPr lang="en-GB" sz="2000" b="1" dirty="0">
                        <a:latin typeface="Century Gothic" panose="020B0502020202020204" pitchFamily="34" charset="0"/>
                      </a:endParaRPr>
                    </a:p>
                  </a:txBody>
                  <a:tcPr marL="0" marR="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3137526"/>
                  </a:ext>
                </a:extLst>
              </a:tr>
              <a:tr h="788878">
                <a:tc>
                  <a:txBody>
                    <a:bodyPr/>
                    <a:lstStyle/>
                    <a:p>
                      <a:pPr algn="ctr"/>
                      <a:r>
                        <a:rPr lang="en-GB" sz="2000" b="1" dirty="0">
                          <a:latin typeface="Century Gothic" panose="020B0502020202020204" pitchFamily="34" charset="0"/>
                        </a:rPr>
                        <a:t>Go to a school disco.</a:t>
                      </a: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Minutes</a:t>
                      </a: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76557806"/>
                  </a:ext>
                </a:extLst>
              </a:tr>
              <a:tr h="132073">
                <a:tc>
                  <a:txBody>
                    <a:bodyPr/>
                    <a:lstStyle/>
                    <a:p>
                      <a:pPr algn="ctr"/>
                      <a:endParaRPr lang="en-GB" sz="2000" b="1" dirty="0">
                        <a:latin typeface="Century Gothic" panose="020B0502020202020204" pitchFamily="34" charset="0"/>
                      </a:endParaRPr>
                    </a:p>
                  </a:txBody>
                  <a:tcPr marL="0" marR="0"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2392918"/>
                  </a:ext>
                </a:extLst>
              </a:tr>
              <a:tr h="788878">
                <a:tc>
                  <a:txBody>
                    <a:bodyPr/>
                    <a:lstStyle/>
                    <a:p>
                      <a:pPr algn="ctr"/>
                      <a:r>
                        <a:rPr lang="en-GB" sz="2000" b="1" dirty="0">
                          <a:latin typeface="Century Gothic" panose="020B0502020202020204" pitchFamily="34" charset="0"/>
                        </a:rPr>
                        <a:t>Have a shower.</a:t>
                      </a: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Seconds</a:t>
                      </a: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42606280"/>
                  </a:ext>
                </a:extLst>
              </a:tr>
            </a:tbl>
          </a:graphicData>
        </a:graphic>
      </p:graphicFrame>
      <p:cxnSp>
        <p:nvCxnSpPr>
          <p:cNvPr id="10" name="Straight Connector 9">
            <a:extLst>
              <a:ext uri="{FF2B5EF4-FFF2-40B4-BE49-F238E27FC236}">
                <a16:creationId xmlns:a16="http://schemas.microsoft.com/office/drawing/2014/main" id="{2F5B7C62-6538-4139-AE78-1B19CDC7685D}"/>
              </a:ext>
            </a:extLst>
          </p:cNvPr>
          <p:cNvCxnSpPr/>
          <p:nvPr/>
        </p:nvCxnSpPr>
        <p:spPr>
          <a:xfrm>
            <a:off x="4404946" y="2400300"/>
            <a:ext cx="1336431" cy="2039815"/>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CD0824-DCB0-4654-A9F8-3E6F7F6D8184}"/>
              </a:ext>
            </a:extLst>
          </p:cNvPr>
          <p:cNvCxnSpPr>
            <a:cxnSpLocks/>
          </p:cNvCxnSpPr>
          <p:nvPr/>
        </p:nvCxnSpPr>
        <p:spPr>
          <a:xfrm flipV="1">
            <a:off x="4404946" y="2400300"/>
            <a:ext cx="1336431" cy="102870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602300-8260-48F7-8524-B0A3AADC8509}"/>
              </a:ext>
            </a:extLst>
          </p:cNvPr>
          <p:cNvCxnSpPr>
            <a:cxnSpLocks/>
          </p:cNvCxnSpPr>
          <p:nvPr/>
        </p:nvCxnSpPr>
        <p:spPr>
          <a:xfrm flipV="1">
            <a:off x="4404945" y="3429000"/>
            <a:ext cx="1336431" cy="102870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4689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AC3966EB-318F-4F04-B481-78C789AB6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documentManagement/types"/>
    <ds:schemaRef ds:uri="http://schemas.microsoft.com/office/2006/metadata/properties"/>
    <ds:schemaRef ds:uri="http://purl.org/dc/elements/1.1/"/>
    <ds:schemaRef ds:uri="http://schemas.microsoft.com/sharepoint/v3"/>
    <ds:schemaRef ds:uri="http://www.w3.org/XML/1998/namespace"/>
    <ds:schemaRef ds:uri="http://purl.org/dc/terms/"/>
    <ds:schemaRef ds:uri="http://schemas.microsoft.com/office/infopath/2007/PartnerControls"/>
    <ds:schemaRef ds:uri="86144f90-c7b6-48d0-aae5-f5e9e48cc3df"/>
    <ds:schemaRef ds:uri="http://schemas.openxmlformats.org/package/2006/metadata/core-properties"/>
    <ds:schemaRef ds:uri="0f0ae0ff-29c4-4766-b250-c1a9bee8d43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1572</TotalTime>
  <Words>1070</Words>
  <Application>Microsoft Office PowerPoint</Application>
  <PresentationFormat>On-screen Show (4:3)</PresentationFormat>
  <Paragraphs>300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C Kelly</cp:lastModifiedBy>
  <cp:revision>99</cp:revision>
  <dcterms:created xsi:type="dcterms:W3CDTF">2018-03-17T10:08:43Z</dcterms:created>
  <dcterms:modified xsi:type="dcterms:W3CDTF">2021-07-06T17:20:49Z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